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69" r:id="rId2"/>
    <p:sldId id="270" r:id="rId3"/>
    <p:sldId id="257" r:id="rId4"/>
    <p:sldId id="272" r:id="rId5"/>
    <p:sldId id="258" r:id="rId6"/>
    <p:sldId id="259" r:id="rId7"/>
    <p:sldId id="260" r:id="rId8"/>
    <p:sldId id="273" r:id="rId9"/>
    <p:sldId id="261" r:id="rId10"/>
    <p:sldId id="262" r:id="rId11"/>
    <p:sldId id="263" r:id="rId12"/>
    <p:sldId id="264" r:id="rId13"/>
    <p:sldId id="265" r:id="rId14"/>
    <p:sldId id="274" r:id="rId15"/>
    <p:sldId id="266" r:id="rId16"/>
    <p:sldId id="267" r:id="rId17"/>
    <p:sldId id="268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08" autoAdjust="0"/>
    <p:restoredTop sz="94643"/>
  </p:normalViewPr>
  <p:slideViewPr>
    <p:cSldViewPr snapToGrid="0" snapToObjects="1">
      <p:cViewPr varScale="1">
        <p:scale>
          <a:sx n="63" d="100"/>
          <a:sy n="63" d="100"/>
        </p:scale>
        <p:origin x="124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61D33-E172-4EFF-B797-3397471FF31A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E68D1-35CB-4530-A994-F20C9E2E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0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u="sng" dirty="0"/>
              <a:t>Make it abundantly clear to delegates that this is</a:t>
            </a:r>
            <a:r>
              <a:rPr lang="en-US" b="1" i="1" u="sng" baseline="0" dirty="0"/>
              <a:t> a hypothetical situation</a:t>
            </a:r>
            <a:endParaRPr lang="en-US" b="1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E68D1-35CB-4530-A994-F20C9E2E63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3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9780" y="2865437"/>
            <a:ext cx="5518420" cy="1470025"/>
          </a:xfrm>
        </p:spPr>
        <p:txBody>
          <a:bodyPr/>
          <a:lstStyle>
            <a:lvl1pPr algn="r">
              <a:defRPr b="0" i="0">
                <a:latin typeface="Museo Slab 700"/>
                <a:cs typeface="Museo Slab 70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628183"/>
            <a:ext cx="6400800" cy="1752600"/>
          </a:xfrm>
        </p:spPr>
        <p:txBody>
          <a:bodyPr/>
          <a:lstStyle>
            <a:lvl1pPr marL="0" indent="0" algn="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2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12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846" y="274638"/>
            <a:ext cx="6902953" cy="1143000"/>
          </a:xfrm>
        </p:spPr>
        <p:txBody>
          <a:bodyPr>
            <a:normAutofit/>
          </a:bodyPr>
          <a:lstStyle>
            <a:lvl1pPr algn="l">
              <a:defRPr sz="36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0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452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1"/>
          </a:solidFill>
          <a:latin typeface="Rockwell" panose="02060603020205020403" pitchFamily="18" charset="0"/>
          <a:ea typeface="+mj-ea"/>
          <a:cs typeface="Rockwell" panose="02060603020205020403" pitchFamily="18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Rockwell" panose="02060603020205020403" pitchFamily="18" charset="0"/>
              </a:rPr>
              <a:t>Igniting Our Culture:</a:t>
            </a:r>
            <a:br>
              <a:rPr lang="en-US" i="1" dirty="0">
                <a:latin typeface="Rockwell" panose="02060603020205020403" pitchFamily="18" charset="0"/>
              </a:rPr>
            </a:br>
            <a:r>
              <a:rPr lang="en-US" sz="3200" dirty="0">
                <a:latin typeface="Rockwell" panose="02060603020205020403" pitchFamily="18" charset="0"/>
              </a:rPr>
              <a:t>Leadership Development</a:t>
            </a:r>
            <a:endParaRPr lang="en-US" sz="3200" i="1" dirty="0">
              <a:latin typeface="Rockwell" panose="02060603020205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NEXT: A New Century</a:t>
            </a:r>
          </a:p>
        </p:txBody>
      </p:sp>
    </p:spTree>
    <p:extLst>
      <p:ext uri="{BB962C8B-B14F-4D97-AF65-F5344CB8AC3E}">
        <p14:creationId xmlns:p14="http://schemas.microsoft.com/office/powerpoint/2010/main" val="125115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>
                <a:latin typeface="Rockwell" panose="02060603020205020403" pitchFamily="18" charset="0"/>
              </a:rPr>
              <a:t>Dream </a:t>
            </a:r>
            <a:r>
              <a:rPr lang="en-US" i="1" dirty="0">
                <a:latin typeface="Rockwell" panose="02060603020205020403" pitchFamily="18" charset="0"/>
              </a:rPr>
              <a:t>What is Our Possibility?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18722"/>
          </a:xfrm>
        </p:spPr>
        <p:txBody>
          <a:bodyPr>
            <a:normAutofit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Our answer: A Sincere Invitation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Opportunity given to those willing to learn </a:t>
            </a:r>
          </a:p>
          <a:p>
            <a:pPr lvl="2"/>
            <a:r>
              <a:rPr lang="en-US" dirty="0">
                <a:latin typeface="Gill Sans MT" panose="020B0502020104020203" pitchFamily="34" charset="0"/>
              </a:rPr>
              <a:t>Jack and Johnny discuss the Elangomat</a:t>
            </a:r>
          </a:p>
          <a:p>
            <a:pPr lvl="2"/>
            <a:r>
              <a:rPr lang="en-US" dirty="0">
                <a:latin typeface="Gill Sans MT" panose="020B0502020104020203" pitchFamily="34" charset="0"/>
              </a:rPr>
              <a:t>The creation of a mentorship relationship   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Take ownership of the role</a:t>
            </a:r>
          </a:p>
        </p:txBody>
      </p:sp>
    </p:spTree>
    <p:extLst>
      <p:ext uri="{BB962C8B-B14F-4D97-AF65-F5344CB8AC3E}">
        <p14:creationId xmlns:p14="http://schemas.microsoft.com/office/powerpoint/2010/main" val="4195815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>
                <a:latin typeface="Rockwell" panose="02060603020205020403" pitchFamily="18" charset="0"/>
              </a:rPr>
              <a:t>Dream </a:t>
            </a:r>
            <a:r>
              <a:rPr lang="en-US" i="1" dirty="0">
                <a:latin typeface="Rockwell" panose="02060603020205020403" pitchFamily="18" charset="0"/>
              </a:rPr>
              <a:t>What is Our Possibility?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4765" cy="4525963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Creating a Win-Win Scenario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How do both Johnny and Jack benefit from the mentorship?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How do we use older Arrowmen as effective resources?</a:t>
            </a:r>
          </a:p>
        </p:txBody>
      </p:sp>
    </p:spTree>
    <p:extLst>
      <p:ext uri="{BB962C8B-B14F-4D97-AF65-F5344CB8AC3E}">
        <p14:creationId xmlns:p14="http://schemas.microsoft.com/office/powerpoint/2010/main" val="1025738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>
                <a:latin typeface="Rockwell" panose="02060603020205020403" pitchFamily="18" charset="0"/>
              </a:rPr>
              <a:t>Dream </a:t>
            </a:r>
            <a:r>
              <a:rPr lang="en-US" i="1" dirty="0">
                <a:latin typeface="Rockwell" panose="02060603020205020403" pitchFamily="18" charset="0"/>
              </a:rPr>
              <a:t>What is Our Possibility?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>
              <a:latin typeface="Rockwell" panose="02060603020205020403" pitchFamily="18" charset="0"/>
            </a:endParaRPr>
          </a:p>
          <a:p>
            <a:pPr marL="0" indent="0" algn="ctr">
              <a:buNone/>
            </a:pPr>
            <a:r>
              <a:rPr lang="en-US" sz="4800" dirty="0">
                <a:latin typeface="Rockwell" panose="02060603020205020403" pitchFamily="18" charset="0"/>
              </a:rPr>
              <a:t>Finding the Best Fit</a:t>
            </a:r>
          </a:p>
        </p:txBody>
      </p:sp>
    </p:spTree>
    <p:extLst>
      <p:ext uri="{BB962C8B-B14F-4D97-AF65-F5344CB8AC3E}">
        <p14:creationId xmlns:p14="http://schemas.microsoft.com/office/powerpoint/2010/main" val="2421207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>
                <a:latin typeface="Rockwell" panose="02060603020205020403" pitchFamily="18" charset="0"/>
              </a:rPr>
              <a:t>Dream </a:t>
            </a:r>
            <a:r>
              <a:rPr lang="en-US" i="1" dirty="0">
                <a:latin typeface="Rockwell" panose="02060603020205020403" pitchFamily="18" charset="0"/>
              </a:rPr>
              <a:t>What is Our Possibility?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5246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What did we do?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Manage Resources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The importance of knowing, meeting and searching</a:t>
            </a:r>
          </a:p>
          <a:p>
            <a:r>
              <a:rPr lang="en-US" dirty="0">
                <a:latin typeface="Gill Sans MT" panose="020B0502020104020203" pitchFamily="34" charset="0"/>
              </a:rPr>
              <a:t>Knowing your team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New members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New </a:t>
            </a:r>
            <a:r>
              <a:rPr lang="en-US" dirty="0" err="1">
                <a:latin typeface="Gill Sans MT" panose="020B0502020104020203" pitchFamily="34" charset="0"/>
              </a:rPr>
              <a:t>Arrowmen</a:t>
            </a:r>
            <a:r>
              <a:rPr lang="en-US" dirty="0">
                <a:latin typeface="Gill Sans MT" panose="020B0502020104020203" pitchFamily="34" charset="0"/>
              </a:rPr>
              <a:t> are an investment in the future of the lodge</a:t>
            </a:r>
          </a:p>
        </p:txBody>
      </p:sp>
    </p:spTree>
    <p:extLst>
      <p:ext uri="{BB962C8B-B14F-4D97-AF65-F5344CB8AC3E}">
        <p14:creationId xmlns:p14="http://schemas.microsoft.com/office/powerpoint/2010/main" val="1899869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Rockwell" panose="02060603020205020403" pitchFamily="18" charset="0"/>
              </a:rPr>
              <a:t>DISCOVER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39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>
                <a:latin typeface="Rockwell" panose="02060603020205020403" pitchFamily="18" charset="0"/>
              </a:rPr>
              <a:t>Discover </a:t>
            </a:r>
            <a:r>
              <a:rPr lang="en-US" i="1" dirty="0">
                <a:latin typeface="Rockwell" panose="02060603020205020403" pitchFamily="18" charset="0"/>
              </a:rPr>
              <a:t>LEC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Gill Sans MT" panose="020B0502020104020203" pitchFamily="34" charset="0"/>
              </a:rPr>
              <a:t>Now we’ll put into action the skills of mentorship and youth development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Gill Sans MT" panose="020B0502020104020203" pitchFamily="34" charset="0"/>
              </a:rPr>
              <a:t>Your crew guide will be your Lodge Chief, and coach you in an LEC meeting.</a:t>
            </a:r>
          </a:p>
        </p:txBody>
      </p:sp>
    </p:spTree>
    <p:extLst>
      <p:ext uri="{BB962C8B-B14F-4D97-AF65-F5344CB8AC3E}">
        <p14:creationId xmlns:p14="http://schemas.microsoft.com/office/powerpoint/2010/main" val="3326462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Every </a:t>
            </a:r>
            <a:r>
              <a:rPr lang="en-US" dirty="0" err="1">
                <a:latin typeface="Gill Sans MT" panose="020B0502020104020203" pitchFamily="34" charset="0"/>
              </a:rPr>
              <a:t>Arrowman</a:t>
            </a:r>
            <a:r>
              <a:rPr lang="en-US" dirty="0">
                <a:latin typeface="Gill Sans MT" panose="020B0502020104020203" pitchFamily="34" charset="0"/>
              </a:rPr>
              <a:t> should be able to develop an identity within that lodge.</a:t>
            </a:r>
          </a:p>
          <a:p>
            <a:r>
              <a:rPr lang="en-US" dirty="0">
                <a:latin typeface="Gill Sans MT" panose="020B0502020104020203" pitchFamily="34" charset="0"/>
              </a:rPr>
              <a:t>It is critical that we act as mentors to those around us, offering a sincere invitation to responsibility and opportunity to others so that they may establish themselves as a part of the lodge.</a:t>
            </a:r>
          </a:p>
        </p:txBody>
      </p:sp>
    </p:spTree>
    <p:extLst>
      <p:ext uri="{BB962C8B-B14F-4D97-AF65-F5344CB8AC3E}">
        <p14:creationId xmlns:p14="http://schemas.microsoft.com/office/powerpoint/2010/main" val="3507940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Now let’s discuss…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>
                <a:latin typeface="Gill Sans MT" panose="020B0502020104020203" pitchFamily="34" charset="0"/>
              </a:rPr>
              <a:t>Our Youth, our </a:t>
            </a:r>
            <a:r>
              <a:rPr lang="en-US" i="1" dirty="0" err="1">
                <a:latin typeface="Gill Sans MT" panose="020B0502020104020203" pitchFamily="34" charset="0"/>
              </a:rPr>
              <a:t>Arrowmen</a:t>
            </a:r>
            <a:r>
              <a:rPr lang="en-US" i="1" dirty="0">
                <a:latin typeface="Gill Sans MT" panose="020B0502020104020203" pitchFamily="34" charset="0"/>
              </a:rPr>
              <a:t>, are the future of our lodges, Order, and society.</a:t>
            </a:r>
          </a:p>
        </p:txBody>
      </p:sp>
    </p:spTree>
    <p:extLst>
      <p:ext uri="{BB962C8B-B14F-4D97-AF65-F5344CB8AC3E}">
        <p14:creationId xmlns:p14="http://schemas.microsoft.com/office/powerpoint/2010/main" val="1594884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Rockwell" panose="02060603020205020403" pitchFamily="18" charset="0"/>
              </a:rPr>
              <a:t>Igniting Our Culture:</a:t>
            </a:r>
            <a:br>
              <a:rPr lang="en-US" i="1" dirty="0">
                <a:latin typeface="Rockwell" panose="02060603020205020403" pitchFamily="18" charset="0"/>
              </a:rPr>
            </a:br>
            <a:r>
              <a:rPr lang="en-US" sz="3200" dirty="0">
                <a:latin typeface="Rockwell" panose="02060603020205020403" pitchFamily="18" charset="0"/>
              </a:rPr>
              <a:t>Leadership Development</a:t>
            </a:r>
            <a:endParaRPr lang="en-US" sz="3200" i="1" dirty="0">
              <a:latin typeface="Rockwell" panose="02060603020205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NEXT: A New Century</a:t>
            </a:r>
          </a:p>
        </p:txBody>
      </p:sp>
    </p:spTree>
    <p:extLst>
      <p:ext uri="{BB962C8B-B14F-4D97-AF65-F5344CB8AC3E}">
        <p14:creationId xmlns:p14="http://schemas.microsoft.com/office/powerpoint/2010/main" val="127146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143250" cy="18859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Phone Number</a:t>
            </a:r>
          </a:p>
          <a:p>
            <a:pPr marL="0" indent="0">
              <a:buNone/>
            </a:pPr>
            <a:r>
              <a:rPr lang="en-US" dirty="0"/>
              <a:t>Email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00450" y="1600202"/>
            <a:ext cx="5086350" cy="18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>
                <a:latin typeface="Gill Sans MT" panose="020B0502020104020203" pitchFamily="34" charset="0"/>
              </a:rPr>
              <a:t>&lt;Name&gt;</a:t>
            </a:r>
          </a:p>
          <a:p>
            <a:pPr marL="0" indent="0">
              <a:buFont typeface="Arial"/>
              <a:buNone/>
            </a:pPr>
            <a:r>
              <a:rPr lang="en-US" dirty="0">
                <a:latin typeface="Gill Sans MT" panose="020B0502020104020203" pitchFamily="34" charset="0"/>
              </a:rPr>
              <a:t>&lt;Phone Number&gt;</a:t>
            </a:r>
          </a:p>
          <a:p>
            <a:pPr marL="0" indent="0">
              <a:buFont typeface="Arial"/>
              <a:buNone/>
            </a:pPr>
            <a:r>
              <a:rPr lang="en-US" dirty="0">
                <a:latin typeface="Gill Sans MT" panose="020B0502020104020203" pitchFamily="34" charset="0"/>
              </a:rPr>
              <a:t>&lt;Email&gt;</a:t>
            </a:r>
          </a:p>
        </p:txBody>
      </p:sp>
    </p:spTree>
    <p:extLst>
      <p:ext uri="{BB962C8B-B14F-4D97-AF65-F5344CB8AC3E}">
        <p14:creationId xmlns:p14="http://schemas.microsoft.com/office/powerpoint/2010/main" val="209567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7024" y="1795273"/>
            <a:ext cx="6437376" cy="371551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Gill Sans MT" panose="020B0502020104020203" pitchFamily="34" charset="0"/>
              </a:rPr>
              <a:t>Today’s youth, tomorrow’s leaders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Gill Sans MT" panose="020B0502020104020203" pitchFamily="34" charset="0"/>
              </a:rPr>
              <a:t>How did you get here?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Gill Sans MT" panose="020B0502020104020203" pitchFamily="34" charset="0"/>
              </a:rPr>
              <a:t>How do we stay involved?</a:t>
            </a:r>
          </a:p>
        </p:txBody>
      </p:sp>
    </p:spTree>
    <p:extLst>
      <p:ext uri="{BB962C8B-B14F-4D97-AF65-F5344CB8AC3E}">
        <p14:creationId xmlns:p14="http://schemas.microsoft.com/office/powerpoint/2010/main" val="217595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Rockwell" panose="02060603020205020403" pitchFamily="18" charset="0"/>
              </a:rPr>
              <a:t>Explore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64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>
                <a:latin typeface="Rockwell" panose="02060603020205020403" pitchFamily="18" charset="0"/>
              </a:rPr>
              <a:t>Explore</a:t>
            </a:r>
            <a:r>
              <a:rPr lang="en-US" sz="4000" i="1" dirty="0">
                <a:latin typeface="Rockwell" panose="02060603020205020403" pitchFamily="18" charset="0"/>
              </a:rPr>
              <a:t> </a:t>
            </a:r>
            <a:r>
              <a:rPr lang="en-US" i="1" dirty="0">
                <a:latin typeface="Rockwell" panose="02060603020205020403" pitchFamily="18" charset="0"/>
              </a:rPr>
              <a:t>Lodge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Lodge Identity</a:t>
            </a:r>
          </a:p>
          <a:p>
            <a:r>
              <a:rPr lang="en-US" dirty="0">
                <a:latin typeface="Gill Sans MT" panose="020B0502020104020203" pitchFamily="34" charset="0"/>
              </a:rPr>
              <a:t>Your lodge’s Tradition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What would you do in a merger?</a:t>
            </a:r>
          </a:p>
          <a:p>
            <a:r>
              <a:rPr lang="en-US" dirty="0">
                <a:latin typeface="Gill Sans MT" panose="020B0502020104020203" pitchFamily="34" charset="0"/>
              </a:rPr>
              <a:t>Which part of your lodge is unique?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How does Jack see it?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Johnny’s point of view?</a:t>
            </a:r>
          </a:p>
        </p:txBody>
      </p:sp>
    </p:spTree>
    <p:extLst>
      <p:ext uri="{BB962C8B-B14F-4D97-AF65-F5344CB8AC3E}">
        <p14:creationId xmlns:p14="http://schemas.microsoft.com/office/powerpoint/2010/main" val="285656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>
                <a:latin typeface="Rockwell" panose="02060603020205020403" pitchFamily="18" charset="0"/>
              </a:rPr>
              <a:t>Explore </a:t>
            </a:r>
            <a:r>
              <a:rPr lang="en-US" i="1" dirty="0">
                <a:latin typeface="Rockwell" panose="02060603020205020403" pitchFamily="18" charset="0"/>
              </a:rPr>
              <a:t>Lodge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2595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Make a chart from chapter to lodge, presenting Johnny and Jack’s views on: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Lodge &amp; chapter Programs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Spirit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Awards</a:t>
            </a:r>
          </a:p>
          <a:p>
            <a:r>
              <a:rPr lang="en-US" dirty="0">
                <a:latin typeface="Gill Sans MT" panose="020B0502020104020203" pitchFamily="34" charset="0"/>
              </a:rPr>
              <a:t>What questions would they ask?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“How does it work?” -Johnny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“How can we make it better?” –Jack</a:t>
            </a:r>
          </a:p>
        </p:txBody>
      </p:sp>
    </p:spTree>
    <p:extLst>
      <p:ext uri="{BB962C8B-B14F-4D97-AF65-F5344CB8AC3E}">
        <p14:creationId xmlns:p14="http://schemas.microsoft.com/office/powerpoint/2010/main" val="2625612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>
                <a:latin typeface="Rockwell" panose="02060603020205020403" pitchFamily="18" charset="0"/>
              </a:rPr>
              <a:t>Explore </a:t>
            </a:r>
            <a:r>
              <a:rPr lang="en-US" i="1" dirty="0">
                <a:latin typeface="Rockwell" panose="02060603020205020403" pitchFamily="18" charset="0"/>
              </a:rPr>
              <a:t>Lodge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Gill Sans MT" panose="020B0502020104020203" pitchFamily="34" charset="0"/>
              </a:rPr>
              <a:t>How to get them engaged in the OA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Gill Sans MT" panose="020B0502020104020203" pitchFamily="34" charset="0"/>
              </a:rPr>
              <a:t>How to find their best fit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Gill Sans MT" panose="020B0502020104020203" pitchFamily="34" charset="0"/>
              </a:rPr>
              <a:t>How to view their lodge’s different aspects</a:t>
            </a:r>
          </a:p>
          <a:p>
            <a:pPr>
              <a:lnSpc>
                <a:spcPct val="150000"/>
              </a:lnSpc>
            </a:pP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34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Rockwell" panose="02060603020205020403" pitchFamily="18" charset="0"/>
              </a:rPr>
              <a:t>DREAM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2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>
                <a:latin typeface="Rockwell" panose="02060603020205020403" pitchFamily="18" charset="0"/>
              </a:rPr>
              <a:t>Dream </a:t>
            </a:r>
            <a:r>
              <a:rPr lang="en-US" i="1" dirty="0">
                <a:latin typeface="Rockwell" panose="02060603020205020403" pitchFamily="18" charset="0"/>
              </a:rPr>
              <a:t>What is Our Possibility?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59696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OA Mission-“fulfill its purpose as an integral part of the Boy Scouts of America through positive youth leadership under the guidance of selected capable adults.” 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How does Johnny feel? Mentors? Lodge Excellence? Who and what are these?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Jack’s thoughts? The right people? The right mentors? </a:t>
            </a:r>
          </a:p>
        </p:txBody>
      </p:sp>
    </p:spTree>
    <p:extLst>
      <p:ext uri="{BB962C8B-B14F-4D97-AF65-F5344CB8AC3E}">
        <p14:creationId xmlns:p14="http://schemas.microsoft.com/office/powerpoint/2010/main" val="3291194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NEXT_PPT_Template</Template>
  <TotalTime>217</TotalTime>
  <Words>454</Words>
  <Application>Microsoft Office PowerPoint</Application>
  <PresentationFormat>On-screen Show (4:3)</PresentationFormat>
  <Paragraphs>72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Gill Sans MT</vt:lpstr>
      <vt:lpstr>Museo Sans 300</vt:lpstr>
      <vt:lpstr>Museo Slab 300</vt:lpstr>
      <vt:lpstr>Museo Slab 700</vt:lpstr>
      <vt:lpstr>Raleway</vt:lpstr>
      <vt:lpstr>Rockwell</vt:lpstr>
      <vt:lpstr>Office Theme</vt:lpstr>
      <vt:lpstr>Igniting Our Culture: Leadership Development</vt:lpstr>
      <vt:lpstr>Presenter Information</vt:lpstr>
      <vt:lpstr>Introduction</vt:lpstr>
      <vt:lpstr>Explore</vt:lpstr>
      <vt:lpstr>Explore Lodge Culture</vt:lpstr>
      <vt:lpstr>Explore Lodge Culture</vt:lpstr>
      <vt:lpstr>Explore Lodge Culture</vt:lpstr>
      <vt:lpstr>DREAM</vt:lpstr>
      <vt:lpstr>Dream What is Our Possibility?</vt:lpstr>
      <vt:lpstr>Dream What is Our Possibility?</vt:lpstr>
      <vt:lpstr>Dream What is Our Possibility?</vt:lpstr>
      <vt:lpstr>Dream What is Our Possibility?</vt:lpstr>
      <vt:lpstr>Dream What is Our Possibility?</vt:lpstr>
      <vt:lpstr>DISCOVER</vt:lpstr>
      <vt:lpstr>Discover LEC Meeting</vt:lpstr>
      <vt:lpstr>Wrap-up</vt:lpstr>
      <vt:lpstr>Now let’s discuss…</vt:lpstr>
      <vt:lpstr>Igniting Our Culture: Leadership Development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Rodrigo Cordova</dc:creator>
  <cp:lastModifiedBy>wsstephens</cp:lastModifiedBy>
  <cp:revision>24</cp:revision>
  <dcterms:created xsi:type="dcterms:W3CDTF">2016-07-29T01:53:34Z</dcterms:created>
  <dcterms:modified xsi:type="dcterms:W3CDTF">2016-09-08T23:29:54Z</dcterms:modified>
</cp:coreProperties>
</file>