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6"/>
  </p:notesMasterIdLst>
  <p:sldIdLst>
    <p:sldId id="256" r:id="rId2"/>
    <p:sldId id="257" r:id="rId3"/>
    <p:sldId id="263" r:id="rId4"/>
    <p:sldId id="258" r:id="rId5"/>
    <p:sldId id="289" r:id="rId6"/>
    <p:sldId id="259" r:id="rId7"/>
    <p:sldId id="260" r:id="rId8"/>
    <p:sldId id="291" r:id="rId9"/>
    <p:sldId id="292" r:id="rId10"/>
    <p:sldId id="293" r:id="rId11"/>
    <p:sldId id="294" r:id="rId12"/>
    <p:sldId id="295" r:id="rId13"/>
    <p:sldId id="298" r:id="rId14"/>
    <p:sldId id="297"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64" r:id="rId28"/>
    <p:sldId id="265" r:id="rId29"/>
    <p:sldId id="261" r:id="rId30"/>
    <p:sldId id="262" r:id="rId31"/>
    <p:sldId id="266" r:id="rId32"/>
    <p:sldId id="327" r:id="rId33"/>
    <p:sldId id="328" r:id="rId34"/>
    <p:sldId id="329" r:id="rId35"/>
    <p:sldId id="333" r:id="rId36"/>
    <p:sldId id="334" r:id="rId37"/>
    <p:sldId id="332" r:id="rId38"/>
    <p:sldId id="267" r:id="rId39"/>
    <p:sldId id="314" r:id="rId40"/>
    <p:sldId id="268" r:id="rId41"/>
    <p:sldId id="311" r:id="rId42"/>
    <p:sldId id="312" r:id="rId43"/>
    <p:sldId id="315" r:id="rId44"/>
    <p:sldId id="316" r:id="rId45"/>
    <p:sldId id="317" r:id="rId46"/>
    <p:sldId id="318" r:id="rId47"/>
    <p:sldId id="313" r:id="rId48"/>
    <p:sldId id="319" r:id="rId49"/>
    <p:sldId id="320" r:id="rId50"/>
    <p:sldId id="321" r:id="rId51"/>
    <p:sldId id="322" r:id="rId52"/>
    <p:sldId id="323" r:id="rId53"/>
    <p:sldId id="324" r:id="rId54"/>
    <p:sldId id="325" r:id="rId55"/>
    <p:sldId id="326" r:id="rId56"/>
    <p:sldId id="270" r:id="rId57"/>
    <p:sldId id="269" r:id="rId58"/>
    <p:sldId id="271" r:id="rId59"/>
    <p:sldId id="340" r:id="rId60"/>
    <p:sldId id="341" r:id="rId61"/>
    <p:sldId id="362" r:id="rId62"/>
    <p:sldId id="342" r:id="rId63"/>
    <p:sldId id="343" r:id="rId64"/>
    <p:sldId id="344" r:id="rId65"/>
    <p:sldId id="345" r:id="rId66"/>
    <p:sldId id="346" r:id="rId67"/>
    <p:sldId id="347" r:id="rId68"/>
    <p:sldId id="348" r:id="rId69"/>
    <p:sldId id="349" r:id="rId70"/>
    <p:sldId id="350" r:id="rId71"/>
    <p:sldId id="351" r:id="rId72"/>
    <p:sldId id="361" r:id="rId73"/>
    <p:sldId id="352" r:id="rId74"/>
    <p:sldId id="354" r:id="rId75"/>
    <p:sldId id="355" r:id="rId76"/>
    <p:sldId id="356" r:id="rId77"/>
    <p:sldId id="357" r:id="rId78"/>
    <p:sldId id="358" r:id="rId79"/>
    <p:sldId id="359" r:id="rId80"/>
    <p:sldId id="276" r:id="rId81"/>
    <p:sldId id="339" r:id="rId82"/>
    <p:sldId id="338" r:id="rId83"/>
    <p:sldId id="337" r:id="rId84"/>
    <p:sldId id="336" r:id="rId85"/>
    <p:sldId id="335" r:id="rId86"/>
    <p:sldId id="277" r:id="rId87"/>
    <p:sldId id="278" r:id="rId88"/>
    <p:sldId id="279" r:id="rId89"/>
    <p:sldId id="290" r:id="rId90"/>
    <p:sldId id="284" r:id="rId91"/>
    <p:sldId id="285" r:id="rId92"/>
    <p:sldId id="286" r:id="rId93"/>
    <p:sldId id="287" r:id="rId94"/>
    <p:sldId id="288"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57"/>
  </p:normalViewPr>
  <p:slideViewPr>
    <p:cSldViewPr snapToGrid="0" snapToObjects="1">
      <p:cViewPr varScale="1">
        <p:scale>
          <a:sx n="102" d="100"/>
          <a:sy n="102"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CFA71-5499-0943-98DA-CEA07ED23D87}" type="datetimeFigureOut">
              <a:rPr lang="en-US" smtClean="0"/>
              <a:t>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9D34F7-5F8C-C346-9CFF-6FE0AFA86A71}" type="slidenum">
              <a:rPr lang="en-US" smtClean="0"/>
              <a:t>‹#›</a:t>
            </a:fld>
            <a:endParaRPr lang="en-US"/>
          </a:p>
        </p:txBody>
      </p:sp>
    </p:spTree>
    <p:extLst>
      <p:ext uri="{BB962C8B-B14F-4D97-AF65-F5344CB8AC3E}">
        <p14:creationId xmlns:p14="http://schemas.microsoft.com/office/powerpoint/2010/main" val="129851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secret or surprise that social media is a powerful force. We’re all familiar with it – some of us more than others; some of us, perhaps, a little too familiar with it. We connect to our families, our friends, and our favorite organizations and even favorite brands through social media. Today, we will expand your </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understanding of social media and challenge you to think differently about how the Order of the Arrow can effectively use this powerful tool.</a:t>
            </a:r>
          </a:p>
          <a:p>
            <a:r>
              <a:rPr lang="en-US" sz="1200" kern="1200" dirty="0">
                <a:solidFill>
                  <a:schemeClr val="tx1"/>
                </a:solidFill>
                <a:latin typeface="+mn-lt"/>
                <a:ea typeface="+mn-ea"/>
                <a:cs typeface="+mn-cs"/>
              </a:rPr>
              <a:t> </a:t>
            </a:r>
            <a:endParaRPr lang="en-US" dirty="0"/>
          </a:p>
          <a:p>
            <a:r>
              <a:rPr lang="en-US" sz="1200" kern="1200" dirty="0">
                <a:solidFill>
                  <a:schemeClr val="tx1"/>
                </a:solidFill>
                <a:latin typeface="+mn-lt"/>
                <a:ea typeface="+mn-ea"/>
                <a:cs typeface="+mn-cs"/>
              </a:rPr>
              <a:t>Social media has much in common with any other form of communication, in that it is, essentially, a sender, a message, and a receiver. Social media is unique, though, in several ways – and several of social media’s unique benefits offer excellent opportunities for membership organizations, including our Order of the Arrow lodge, to connect with their members.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First, it’s where our members are. As a small sample, we just revealed our own participation in various forms of social media. Undoubtedly, a significant percentage of our brothers engage in social media on a regular basis as well. With so much competition for time and attention, it’s no longer realistic to expect our members to seek us out – we need to be where they are if we want to reach them. We recognize that not all members are active in social media, so it can’t be the only way we try to connect with our brothers – but social media use is only increasing, even among older people. It has become one of the primary ways we share information about our Order.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Secondly, the prevalence of social media across a wide variety of devices means that our members can engage in social media at any time and in any place. It’s very follower-friendly; members can either ‘subscribe’ to or ‘follow’ favorite accounts to have relevant information “pushed” to them, or they can use search features and hash tags to seek out new content. For creators of social media, we can reach people instantaneously at any time of day. We don’t need to worry about the post office delaying a printed newsletter, or finding the right time of evening for a phone call. We can share our content immediately, at any time, and it’ll be there ready for our followers when and where they choose to receive it.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Lastly, social media may be one of the best ways we have to quickly and easily interact with individuals on a personal, 1:1 level. Perhaps only secondary to a live, in-person meeting, social media enables a natural back-and-forth conversation, in near real-time, that printed materials and even static web pages can’t offer. Instead of a one-way broadcast of information from us to them, we can receive real feedback and honestly engage with an individual, personalizing their communications experience and enhancing, ideally, their Order of the Arrow membership experience.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heart of social media is that it’s a conversation; perhaps shifted in time and space, but a real conversation nonetheless. In most other forms of communication, there is a sender and a receiver, but in social media we are all both consumers and contributors. This is an active, not passive, form of communication. </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30</a:t>
            </a:fld>
            <a:endParaRPr lang="en-US"/>
          </a:p>
        </p:txBody>
      </p:sp>
    </p:spTree>
    <p:extLst>
      <p:ext uri="{BB962C8B-B14F-4D97-AF65-F5344CB8AC3E}">
        <p14:creationId xmlns:p14="http://schemas.microsoft.com/office/powerpoint/2010/main" val="42441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Ability</a:t>
            </a:r>
            <a:r>
              <a:rPr lang="en-US" baseline="0" dirty="0"/>
              <a:t> to sign up for the event online through the council website</a:t>
            </a:r>
          </a:p>
          <a:p>
            <a:r>
              <a:rPr lang="en-US" baseline="0" dirty="0"/>
              <a:t>Includes notes to bring a medical form.</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48</a:t>
            </a:fld>
            <a:endParaRPr lang="en-US"/>
          </a:p>
        </p:txBody>
      </p:sp>
    </p:spTree>
    <p:extLst>
      <p:ext uri="{BB962C8B-B14F-4D97-AF65-F5344CB8AC3E}">
        <p14:creationId xmlns:p14="http://schemas.microsoft.com/office/powerpoint/2010/main" val="227696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Before we get into the nuts and bolts of building a social media program, as with any effective communications program we need to first define who our audience is, and what we want them to do. </a:t>
            </a:r>
          </a:p>
          <a:p>
            <a:endParaRPr lang="en-US" dirty="0"/>
          </a:p>
          <a:p>
            <a:r>
              <a:rPr lang="en-US" sz="1200" kern="1200" dirty="0">
                <a:solidFill>
                  <a:schemeClr val="tx1"/>
                </a:solidFill>
                <a:latin typeface="+mn-lt"/>
                <a:ea typeface="+mn-ea"/>
                <a:cs typeface="+mn-cs"/>
              </a:rPr>
              <a:t>Who are the different types of people who may want to learn more about the Order of the Arrow and your lodge?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While many of these people may be interested in general lodge news and happenings, each one has a unique relationship with the lodge, and probably has different sorts of questions, different levels of understanding, and different desires for engagement. The messages we share, and the ways in which we share them, need to be relevant to the particular audience. Proper use of social media allows us to easily personalize messages to a particular audience member. </a:t>
            </a:r>
          </a:p>
          <a:p>
            <a:endParaRPr lang="en-US" dirty="0"/>
          </a:p>
          <a:p>
            <a:r>
              <a:rPr lang="en-US" sz="1200" kern="1200" dirty="0">
                <a:solidFill>
                  <a:schemeClr val="tx1"/>
                </a:solidFill>
                <a:latin typeface="+mn-lt"/>
                <a:ea typeface="+mn-ea"/>
                <a:cs typeface="+mn-cs"/>
              </a:rPr>
              <a:t>For the audiences we are normally trying to reach, most of our social media messages will fall into one of three general purposes: </a:t>
            </a:r>
          </a:p>
          <a:p>
            <a:endParaRPr lang="en-US" dirty="0"/>
          </a:p>
          <a:p>
            <a:r>
              <a:rPr lang="en-US" sz="1200" kern="1200" dirty="0">
                <a:solidFill>
                  <a:schemeClr val="tx1"/>
                </a:solidFill>
                <a:latin typeface="+mn-lt"/>
                <a:ea typeface="+mn-ea"/>
                <a:cs typeface="+mn-cs"/>
              </a:rPr>
              <a:t>Education: Sometimes there is a need for simple one-way dissemination of information; announcing an upcoming lodge event and sharing the details about it, for example. Other types of education may require more of a conversation, either through multiple people commenting publicly, or a private one-to-one conversation. In either case, social media allows us to share knowledge widely and quickly, helping to educate our audience members. </a:t>
            </a:r>
          </a:p>
          <a:p>
            <a:endParaRPr lang="en-US" dirty="0"/>
          </a:p>
          <a:p>
            <a:r>
              <a:rPr lang="en-US" sz="1200" kern="1200" dirty="0">
                <a:solidFill>
                  <a:schemeClr val="tx1"/>
                </a:solidFill>
                <a:latin typeface="+mn-lt"/>
                <a:ea typeface="+mn-ea"/>
                <a:cs typeface="+mn-cs"/>
              </a:rPr>
              <a:t>Inspiration: As a values-based membership organization, the Order can use social media to share content that specifically reinforces the ideals of our Obligation and Admonition. Quotes, images, and stories can be a daily reminder of what was learned during ceremonies and training. Asking questions and soliciting examples can help members think about how to apply the Order’s principles in our daily lives. Regular posting of values-based content can, in effect, help members re-dedicate themselves to the Order each and every day, between the in-person events and meetings of the lodge. This is a tremendously powerful opportunity to affect how individual members think and act. In a best case scenario, we can actually help people better live the Obligation on a daily basis, through a daily reminder of our principles and regular exploration of how to apply those principles to our lives. </a:t>
            </a:r>
          </a:p>
          <a:p>
            <a:endParaRPr lang="en-US" dirty="0"/>
          </a:p>
          <a:p>
            <a:r>
              <a:rPr lang="en-US" sz="1200" kern="1200" dirty="0">
                <a:solidFill>
                  <a:schemeClr val="tx1"/>
                </a:solidFill>
                <a:latin typeface="+mn-lt"/>
                <a:ea typeface="+mn-ea"/>
                <a:cs typeface="+mn-cs"/>
              </a:rPr>
              <a:t>Entertain: Being educational and inspirational doesn’t have to be dry or boring. Social media conversations should be just that – a friendly conversation between brothers. Our social media posts probably shouldn’t be overly casual or informal, but they can be friendlier and more familiar than the tone taken by other forms of communication. They can even be lighthearted and funny; however, care must be taken that our posts are not sarcastic, offensive, or misconstrued. Scout-like humor and wit are powerful tools for making a message engaging and memorable. </a:t>
            </a:r>
          </a:p>
          <a:p>
            <a:endParaRPr lang="en-US" dirty="0"/>
          </a:p>
          <a:p>
            <a:r>
              <a:rPr lang="en-US" sz="1200" kern="1200" dirty="0">
                <a:solidFill>
                  <a:schemeClr val="tx1"/>
                </a:solidFill>
                <a:latin typeface="+mn-lt"/>
                <a:ea typeface="+mn-ea"/>
                <a:cs typeface="+mn-cs"/>
              </a:rPr>
              <a:t>Through education, inspiration, and entertainment, we can use social media to both help change the way our followers think, and change the way our followers act. The specific thoughts and actions we want to encourage will differ, perhaps, depending on the audience member we’re trying to reach. </a:t>
            </a:r>
          </a:p>
          <a:p>
            <a:endParaRPr lang="en-US" dirty="0"/>
          </a:p>
          <a:p>
            <a:r>
              <a:rPr lang="en-US" sz="1200" kern="1200" dirty="0">
                <a:solidFill>
                  <a:schemeClr val="tx1"/>
                </a:solidFill>
                <a:latin typeface="+mn-lt"/>
                <a:ea typeface="+mn-ea"/>
                <a:cs typeface="+mn-cs"/>
              </a:rPr>
              <a:t>Understanding our audiences and their needs is the critical foundation for a successful social media program. </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32</a:t>
            </a:fld>
            <a:endParaRPr lang="en-US"/>
          </a:p>
        </p:txBody>
      </p:sp>
    </p:spTree>
    <p:extLst>
      <p:ext uri="{BB962C8B-B14F-4D97-AF65-F5344CB8AC3E}">
        <p14:creationId xmlns:p14="http://schemas.microsoft.com/office/powerpoint/2010/main" val="158131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are literally hundreds, if not thousands, of social media opportunities. Even for our largest lodges, it’s difficult to be active and effective on more than a couple. Leaders should, keeping in mind their audiences and what they want each one to do, focus on using a smaller number of channels well – the ones that your audience members regularly use – rather than doing a poor job of maintaining many different channels with limited value. </a:t>
            </a:r>
          </a:p>
          <a:p>
            <a:endParaRPr lang="en-US" dirty="0"/>
          </a:p>
          <a:p>
            <a:r>
              <a:rPr lang="en-US" sz="1200" kern="1200" dirty="0">
                <a:solidFill>
                  <a:schemeClr val="tx1"/>
                </a:solidFill>
                <a:latin typeface="+mn-lt"/>
                <a:ea typeface="+mn-ea"/>
                <a:cs typeface="+mn-cs"/>
              </a:rPr>
              <a:t>Each of the major social media channels has basic demographic trends and feature sets that may suggest it as being better for a specific audience or purpose. Social media is dynamic – leaders need to constantly be aware of shifting trends in social media usage and keep up to date with the features available in each channel to make sure that the chosen channel is an effective tool for reaching the desired audience. </a:t>
            </a:r>
          </a:p>
          <a:p>
            <a:endParaRPr lang="en-US" dirty="0"/>
          </a:p>
          <a:p>
            <a:r>
              <a:rPr lang="en-US" sz="1200" kern="1200" dirty="0">
                <a:solidFill>
                  <a:schemeClr val="tx1"/>
                </a:solidFill>
                <a:latin typeface="+mn-lt"/>
                <a:ea typeface="+mn-ea"/>
                <a:cs typeface="+mn-cs"/>
              </a:rPr>
              <a:t>Ideally, the lodge will be able to develop a unified ‘brand’ across their social media channels. Consistent use of avatar images, cover or banner photos, and channel names / handles will make it easier for you to integrate your messages between social media outlets, and help your followers find related content across channels. </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33</a:t>
            </a:fld>
            <a:endParaRPr lang="en-US"/>
          </a:p>
        </p:txBody>
      </p:sp>
    </p:spTree>
    <p:extLst>
      <p:ext uri="{BB962C8B-B14F-4D97-AF65-F5344CB8AC3E}">
        <p14:creationId xmlns:p14="http://schemas.microsoft.com/office/powerpoint/2010/main" val="370866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With that in mind, lodges should consider the following major social media networks and understand the unique features and benefits each channel offers in an integrated communications program. Individually, and perhaps more effective when used in a coordinated fashion, these channels can help your lodge tell its story. </a:t>
            </a:r>
          </a:p>
          <a:p>
            <a:endParaRPr lang="en-US" dirty="0"/>
          </a:p>
          <a:p>
            <a:r>
              <a:rPr lang="en-US" sz="1200" kern="1200" dirty="0">
                <a:solidFill>
                  <a:schemeClr val="tx1"/>
                </a:solidFill>
                <a:latin typeface="+mn-lt"/>
                <a:ea typeface="+mn-ea"/>
                <a:cs typeface="+mn-cs"/>
              </a:rPr>
              <a:t>Facebook </a:t>
            </a:r>
            <a:endParaRPr lang="en-US" dirty="0"/>
          </a:p>
          <a:p>
            <a:r>
              <a:rPr lang="en-US" sz="1200" kern="1200" dirty="0">
                <a:solidFill>
                  <a:schemeClr val="tx1"/>
                </a:solidFill>
                <a:latin typeface="+mn-lt"/>
                <a:ea typeface="+mn-ea"/>
                <a:cs typeface="+mn-cs"/>
              </a:rPr>
              <a:t>Robust social media platform. Good for posting short-form content, links to external articles, and </a:t>
            </a:r>
          </a:p>
          <a:p>
            <a:r>
              <a:rPr lang="en-US" sz="1200" kern="1200" dirty="0">
                <a:solidFill>
                  <a:schemeClr val="tx1"/>
                </a:solidFill>
                <a:latin typeface="+mn-lt"/>
                <a:ea typeface="+mn-ea"/>
                <a:cs typeface="+mn-cs"/>
              </a:rPr>
              <a:t>photos and videos, with threaded commenting. </a:t>
            </a:r>
          </a:p>
          <a:p>
            <a:r>
              <a:rPr lang="en-US" sz="1200" kern="1200" dirty="0">
                <a:solidFill>
                  <a:schemeClr val="tx1"/>
                </a:solidFill>
                <a:latin typeface="+mn-lt"/>
                <a:ea typeface="+mn-ea"/>
                <a:cs typeface="+mn-cs"/>
              </a:rPr>
              <a:t>With over 890 million active users, it’s the largest social media channel. </a:t>
            </a:r>
          </a:p>
          <a:p>
            <a:r>
              <a:rPr lang="en-US" sz="1200" kern="1200" dirty="0">
                <a:solidFill>
                  <a:schemeClr val="tx1"/>
                </a:solidFill>
                <a:latin typeface="+mn-lt"/>
                <a:ea typeface="+mn-ea"/>
                <a:cs typeface="+mn-cs"/>
              </a:rPr>
              <a:t>With that many users, it’s likely many in your lodge and Scouting communities are already </a:t>
            </a:r>
          </a:p>
          <a:p>
            <a:r>
              <a:rPr lang="en-US" sz="1200" kern="1200" dirty="0">
                <a:solidFill>
                  <a:schemeClr val="tx1"/>
                </a:solidFill>
                <a:latin typeface="+mn-lt"/>
                <a:ea typeface="+mn-ea"/>
                <a:cs typeface="+mn-cs"/>
              </a:rPr>
              <a:t>involved. </a:t>
            </a:r>
          </a:p>
          <a:p>
            <a:r>
              <a:rPr lang="en-US" sz="1200" kern="1200" dirty="0">
                <a:solidFill>
                  <a:schemeClr val="tx1"/>
                </a:solidFill>
                <a:latin typeface="+mn-lt"/>
                <a:ea typeface="+mn-ea"/>
                <a:cs typeface="+mn-cs"/>
              </a:rPr>
              <a:t>Facebook has more daily teen users than any other network. </a:t>
            </a:r>
          </a:p>
          <a:p>
            <a:r>
              <a:rPr lang="en-US" sz="1200" kern="1200" dirty="0">
                <a:solidFill>
                  <a:schemeClr val="tx1"/>
                </a:solidFill>
                <a:latin typeface="+mn-lt"/>
                <a:ea typeface="+mn-ea"/>
                <a:cs typeface="+mn-cs"/>
              </a:rPr>
              <a:t>Some recent news reports suggest teens are ‘leaving’ Facebook, it is more likely that they’re </a:t>
            </a:r>
          </a:p>
          <a:p>
            <a:r>
              <a:rPr lang="en-US" sz="1200" kern="1200" dirty="0">
                <a:solidFill>
                  <a:schemeClr val="tx1"/>
                </a:solidFill>
                <a:latin typeface="+mn-lt"/>
                <a:ea typeface="+mn-ea"/>
                <a:cs typeface="+mn-cs"/>
              </a:rPr>
              <a:t>adopting other channels, e.g. </a:t>
            </a:r>
            <a:r>
              <a:rPr lang="en-US" sz="1200" kern="1200" dirty="0" err="1">
                <a:solidFill>
                  <a:schemeClr val="tx1"/>
                </a:solidFill>
                <a:latin typeface="+mn-lt"/>
                <a:ea typeface="+mn-ea"/>
                <a:cs typeface="+mn-cs"/>
              </a:rPr>
              <a:t>Instagram</a:t>
            </a:r>
            <a:r>
              <a:rPr lang="en-US" sz="1200" kern="1200" dirty="0">
                <a:solidFill>
                  <a:schemeClr val="tx1"/>
                </a:solidFill>
                <a:latin typeface="+mn-lt"/>
                <a:ea typeface="+mn-ea"/>
                <a:cs typeface="+mn-cs"/>
              </a:rPr>
              <a:t>, in addition to Facebook.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Google+ </a:t>
            </a:r>
          </a:p>
          <a:p>
            <a:r>
              <a:rPr lang="en-US" sz="1200" kern="1200" dirty="0">
                <a:solidFill>
                  <a:schemeClr val="tx1"/>
                </a:solidFill>
                <a:latin typeface="+mn-lt"/>
                <a:ea typeface="+mn-ea"/>
                <a:cs typeface="+mn-cs"/>
              </a:rPr>
              <a:t>Similar to Facebook in terms of features and capabilities (posts, shares, content). </a:t>
            </a:r>
          </a:p>
          <a:p>
            <a:r>
              <a:rPr lang="en-US" sz="1200" kern="1200" dirty="0">
                <a:solidFill>
                  <a:schemeClr val="tx1"/>
                </a:solidFill>
                <a:latin typeface="+mn-lt"/>
                <a:ea typeface="+mn-ea"/>
                <a:cs typeface="+mn-cs"/>
              </a:rPr>
              <a:t>Not as widely adopted as Facebook; 300 million active users. </a:t>
            </a:r>
          </a:p>
          <a:p>
            <a:r>
              <a:rPr lang="en-US" sz="1200" kern="1200" dirty="0">
                <a:solidFill>
                  <a:schemeClr val="tx1"/>
                </a:solidFill>
                <a:latin typeface="+mn-lt"/>
                <a:ea typeface="+mn-ea"/>
                <a:cs typeface="+mn-cs"/>
              </a:rPr>
              <a:t>Google+ content and “likes” are weighted heavily in Google search engine results; this could be </a:t>
            </a:r>
          </a:p>
          <a:p>
            <a:r>
              <a:rPr lang="en-US" sz="1200" kern="1200" dirty="0">
                <a:solidFill>
                  <a:schemeClr val="tx1"/>
                </a:solidFill>
                <a:latin typeface="+mn-lt"/>
                <a:ea typeface="+mn-ea"/>
                <a:cs typeface="+mn-cs"/>
              </a:rPr>
              <a:t>an important consideration in choosing to use Google+ as a complement to your lodge website, </a:t>
            </a:r>
          </a:p>
          <a:p>
            <a:r>
              <a:rPr lang="en-US" sz="1200" kern="1200" dirty="0">
                <a:solidFill>
                  <a:schemeClr val="tx1"/>
                </a:solidFill>
                <a:latin typeface="+mn-lt"/>
                <a:ea typeface="+mn-ea"/>
                <a:cs typeface="+mn-cs"/>
              </a:rPr>
              <a:t>especially for public, community-facing content. </a:t>
            </a:r>
          </a:p>
          <a:p>
            <a:r>
              <a:rPr lang="en-US" sz="1200" kern="1200" dirty="0">
                <a:solidFill>
                  <a:schemeClr val="tx1"/>
                </a:solidFill>
                <a:latin typeface="+mn-lt"/>
                <a:ea typeface="+mn-ea"/>
                <a:cs typeface="+mn-cs"/>
              </a:rPr>
              <a:t>Using a social media management tool to post simultaneously to Facebook and G+ makes </a:t>
            </a:r>
          </a:p>
          <a:p>
            <a:r>
              <a:rPr lang="en-US" sz="1200" kern="1200" dirty="0">
                <a:solidFill>
                  <a:schemeClr val="tx1"/>
                </a:solidFill>
                <a:latin typeface="+mn-lt"/>
                <a:ea typeface="+mn-ea"/>
                <a:cs typeface="+mn-cs"/>
              </a:rPr>
              <a:t>managing a Google+ page less onerous; however, you still need to monitor, manage, and reply to content and comments on Google+.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p>
          <a:p>
            <a:r>
              <a:rPr lang="en-US" sz="1200" kern="1200" dirty="0">
                <a:solidFill>
                  <a:schemeClr val="tx1"/>
                </a:solidFill>
                <a:latin typeface="+mn-lt"/>
                <a:ea typeface="+mn-ea"/>
                <a:cs typeface="+mn-cs"/>
              </a:rPr>
              <a:t>Users can quickly post 140-character ‘micro-blogs’ in the moment, allowing users to share </a:t>
            </a:r>
          </a:p>
          <a:p>
            <a:r>
              <a:rPr lang="en-US" sz="1200" kern="1200" dirty="0">
                <a:solidFill>
                  <a:schemeClr val="tx1"/>
                </a:solidFill>
                <a:latin typeface="+mn-lt"/>
                <a:ea typeface="+mn-ea"/>
                <a:cs typeface="+mn-cs"/>
              </a:rPr>
              <a:t>breaking news and live updates. </a:t>
            </a:r>
          </a:p>
          <a:p>
            <a:r>
              <a:rPr lang="en-US" sz="1200" kern="1200" dirty="0">
                <a:solidFill>
                  <a:schemeClr val="tx1"/>
                </a:solidFill>
                <a:latin typeface="+mn-lt"/>
                <a:ea typeface="+mn-ea"/>
                <a:cs typeface="+mn-cs"/>
              </a:rPr>
              <a:t>284 million active users. Growing usage among teens and young adults; less so among older adults. </a:t>
            </a:r>
          </a:p>
          <a:p>
            <a:r>
              <a:rPr lang="en-US" sz="1200" kern="1200" dirty="0">
                <a:solidFill>
                  <a:schemeClr val="tx1"/>
                </a:solidFill>
                <a:latin typeface="+mn-lt"/>
                <a:ea typeface="+mn-ea"/>
                <a:cs typeface="+mn-cs"/>
              </a:rPr>
              <a:t>Quick updates, reminders, timely and relevant topical content. </a:t>
            </a:r>
          </a:p>
          <a:p>
            <a:r>
              <a:rPr lang="en-US" sz="1200" kern="1200" dirty="0">
                <a:solidFill>
                  <a:schemeClr val="tx1"/>
                </a:solidFill>
                <a:latin typeface="+mn-lt"/>
                <a:ea typeface="+mn-ea"/>
                <a:cs typeface="+mn-cs"/>
              </a:rPr>
              <a:t>The “pulse” of the Internet – what people are talking about, right now.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YouTube </a:t>
            </a:r>
          </a:p>
          <a:p>
            <a:r>
              <a:rPr lang="en-US" sz="1200" kern="1200" dirty="0">
                <a:solidFill>
                  <a:schemeClr val="tx1"/>
                </a:solidFill>
                <a:latin typeface="+mn-lt"/>
                <a:ea typeface="+mn-ea"/>
                <a:cs typeface="+mn-cs"/>
              </a:rPr>
              <a:t>World’s 2nd largest search engine, following Google. </a:t>
            </a:r>
          </a:p>
          <a:p>
            <a:r>
              <a:rPr lang="en-US" sz="1200" kern="1200" dirty="0">
                <a:solidFill>
                  <a:schemeClr val="tx1"/>
                </a:solidFill>
                <a:latin typeface="+mn-lt"/>
                <a:ea typeface="+mn-ea"/>
                <a:cs typeface="+mn-cs"/>
              </a:rPr>
              <a:t>Video sharing website, allows comments. Videos from a few seconds to several hours. </a:t>
            </a:r>
          </a:p>
          <a:p>
            <a:r>
              <a:rPr lang="en-US" sz="1200" kern="1200" dirty="0">
                <a:solidFill>
                  <a:schemeClr val="tx1"/>
                </a:solidFill>
                <a:latin typeface="+mn-lt"/>
                <a:ea typeface="+mn-ea"/>
                <a:cs typeface="+mn-cs"/>
              </a:rPr>
              <a:t>1 billion active users each month </a:t>
            </a:r>
          </a:p>
          <a:p>
            <a:r>
              <a:rPr lang="en-US" sz="1200" kern="1200" dirty="0">
                <a:solidFill>
                  <a:schemeClr val="tx1"/>
                </a:solidFill>
                <a:latin typeface="+mn-lt"/>
                <a:ea typeface="+mn-ea"/>
                <a:cs typeface="+mn-cs"/>
              </a:rPr>
              <a:t>300 hours of video are uploaded every minute. </a:t>
            </a:r>
          </a:p>
          <a:p>
            <a:r>
              <a:rPr lang="en-US" sz="1200" kern="1200" dirty="0">
                <a:solidFill>
                  <a:schemeClr val="tx1"/>
                </a:solidFill>
                <a:latin typeface="+mn-lt"/>
                <a:ea typeface="+mn-ea"/>
                <a:cs typeface="+mn-cs"/>
              </a:rPr>
              <a:t>Reaches more teens and young adults than any single cable channel. Rated by </a:t>
            </a:r>
            <a:r>
              <a:rPr lang="en-US" sz="1200" kern="1200" dirty="0" err="1">
                <a:solidFill>
                  <a:schemeClr val="tx1"/>
                </a:solidFill>
                <a:latin typeface="+mn-lt"/>
                <a:ea typeface="+mn-ea"/>
                <a:cs typeface="+mn-cs"/>
              </a:rPr>
              <a:t>Millennials</a:t>
            </a:r>
            <a:r>
              <a:rPr lang="en-US" sz="1200" kern="1200" dirty="0">
                <a:solidFill>
                  <a:schemeClr val="tx1"/>
                </a:solidFill>
                <a:latin typeface="+mn-lt"/>
                <a:ea typeface="+mn-ea"/>
                <a:cs typeface="+mn-cs"/>
              </a:rPr>
              <a:t> as the </a:t>
            </a:r>
          </a:p>
          <a:p>
            <a:r>
              <a:rPr lang="en-US" sz="1200" kern="1200" dirty="0">
                <a:solidFill>
                  <a:schemeClr val="tx1"/>
                </a:solidFill>
                <a:latin typeface="+mn-lt"/>
                <a:ea typeface="+mn-ea"/>
                <a:cs typeface="+mn-cs"/>
              </a:rPr>
              <a:t>top place to watch content. </a:t>
            </a:r>
          </a:p>
          <a:p>
            <a:r>
              <a:rPr lang="en-US" sz="1200" kern="1200" dirty="0">
                <a:solidFill>
                  <a:schemeClr val="tx1"/>
                </a:solidFill>
                <a:latin typeface="+mn-lt"/>
                <a:ea typeface="+mn-ea"/>
                <a:cs typeface="+mn-cs"/>
              </a:rPr>
              <a:t>Good video content is more difficult to create than written or photographic content, but is far </a:t>
            </a:r>
          </a:p>
          <a:p>
            <a:r>
              <a:rPr lang="en-US" sz="1200" kern="1200" dirty="0">
                <a:solidFill>
                  <a:schemeClr val="tx1"/>
                </a:solidFill>
                <a:latin typeface="+mn-lt"/>
                <a:ea typeface="+mn-ea"/>
                <a:cs typeface="+mn-cs"/>
              </a:rPr>
              <a:t>more engaging for ‘branding’ and promotional messages. </a:t>
            </a:r>
          </a:p>
          <a:p>
            <a:r>
              <a:rPr lang="en-US" sz="1200" kern="1200" dirty="0">
                <a:solidFill>
                  <a:schemeClr val="tx1"/>
                </a:solidFill>
                <a:latin typeface="+mn-lt"/>
                <a:ea typeface="+mn-ea"/>
                <a:cs typeface="+mn-cs"/>
              </a:rPr>
              <a:t>Video is also powerful for instructional, “how do I..” content. </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Instagram</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Photo sharing site for mobile devices; pictures can be viewed from a computer, but not posted </a:t>
            </a:r>
          </a:p>
          <a:p>
            <a:r>
              <a:rPr lang="en-US" sz="1200" kern="1200" dirty="0">
                <a:solidFill>
                  <a:schemeClr val="tx1"/>
                </a:solidFill>
                <a:latin typeface="+mn-lt"/>
                <a:ea typeface="+mn-ea"/>
                <a:cs typeface="+mn-cs"/>
              </a:rPr>
              <a:t>from a computer. </a:t>
            </a:r>
          </a:p>
          <a:p>
            <a:r>
              <a:rPr lang="en-US" sz="1200" kern="1200" dirty="0">
                <a:solidFill>
                  <a:schemeClr val="tx1"/>
                </a:solidFill>
                <a:latin typeface="+mn-lt"/>
                <a:ea typeface="+mn-ea"/>
                <a:cs typeface="+mn-cs"/>
              </a:rPr>
              <a:t>300 million active users. 16 billion photos shared. 53% of young adults use </a:t>
            </a:r>
            <a:r>
              <a:rPr lang="en-US" sz="1200" kern="1200" dirty="0" err="1">
                <a:solidFill>
                  <a:schemeClr val="tx1"/>
                </a:solidFill>
                <a:latin typeface="+mn-lt"/>
                <a:ea typeface="+mn-ea"/>
                <a:cs typeface="+mn-cs"/>
              </a:rPr>
              <a:t>Instagram</a:t>
            </a:r>
            <a:r>
              <a:rPr lang="en-US" sz="1200" kern="1200" dirty="0">
                <a:solidFill>
                  <a:schemeClr val="tx1"/>
                </a:solidFill>
                <a:latin typeface="+mn-lt"/>
                <a:ea typeface="+mn-ea"/>
                <a:cs typeface="+mn-cs"/>
              </a:rPr>
              <a:t>. </a:t>
            </a:r>
          </a:p>
          <a:p>
            <a:r>
              <a:rPr lang="en-US" sz="1200" kern="1200" dirty="0" err="1">
                <a:solidFill>
                  <a:schemeClr val="tx1"/>
                </a:solidFill>
                <a:latin typeface="+mn-lt"/>
                <a:ea typeface="+mn-ea"/>
                <a:cs typeface="+mn-cs"/>
              </a:rPr>
              <a:t>Instagram</a:t>
            </a:r>
            <a:r>
              <a:rPr lang="en-US" sz="1200" kern="1200" dirty="0">
                <a:solidFill>
                  <a:schemeClr val="tx1"/>
                </a:solidFill>
                <a:latin typeface="+mn-lt"/>
                <a:ea typeface="+mn-ea"/>
                <a:cs typeface="+mn-cs"/>
              </a:rPr>
              <a:t> has edged out Facebook and Twitter among teens as “the most important” social </a:t>
            </a:r>
          </a:p>
          <a:p>
            <a:r>
              <a:rPr lang="en-US" sz="1200" kern="1200" dirty="0">
                <a:solidFill>
                  <a:schemeClr val="tx1"/>
                </a:solidFill>
                <a:latin typeface="+mn-lt"/>
                <a:ea typeface="+mn-ea"/>
                <a:cs typeface="+mn-cs"/>
              </a:rPr>
              <a:t>network. </a:t>
            </a:r>
          </a:p>
          <a:p>
            <a:r>
              <a:rPr lang="en-US" sz="1200" kern="1200" dirty="0">
                <a:solidFill>
                  <a:schemeClr val="tx1"/>
                </a:solidFill>
                <a:latin typeface="+mn-lt"/>
                <a:ea typeface="+mn-ea"/>
                <a:cs typeface="+mn-cs"/>
              </a:rPr>
              <a:t>It integrates easily into Facebook and Twitter. </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Snapchat</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Similar to Twitter for “in the moment” messages, but uses a picture or short video as the primary </a:t>
            </a:r>
          </a:p>
          <a:p>
            <a:r>
              <a:rPr lang="en-US" sz="1200" kern="1200" dirty="0">
                <a:solidFill>
                  <a:schemeClr val="tx1"/>
                </a:solidFill>
                <a:latin typeface="+mn-lt"/>
                <a:ea typeface="+mn-ea"/>
                <a:cs typeface="+mn-cs"/>
              </a:rPr>
              <a:t>message, with brief captions and annotations. </a:t>
            </a:r>
          </a:p>
          <a:p>
            <a:r>
              <a:rPr lang="en-US" sz="1200" kern="1200" dirty="0">
                <a:solidFill>
                  <a:schemeClr val="tx1"/>
                </a:solidFill>
                <a:latin typeface="+mn-lt"/>
                <a:ea typeface="+mn-ea"/>
                <a:cs typeface="+mn-cs"/>
              </a:rPr>
              <a:t>Messages disappear once viewed. </a:t>
            </a:r>
          </a:p>
          <a:p>
            <a:r>
              <a:rPr lang="en-US" sz="1200" kern="1200" dirty="0">
                <a:solidFill>
                  <a:schemeClr val="tx1"/>
                </a:solidFill>
                <a:latin typeface="+mn-lt"/>
                <a:ea typeface="+mn-ea"/>
                <a:cs typeface="+mn-cs"/>
              </a:rPr>
              <a:t>Sends only to a defined contact list, limiting the audience. </a:t>
            </a:r>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34</a:t>
            </a:fld>
            <a:endParaRPr lang="en-US"/>
          </a:p>
        </p:txBody>
      </p:sp>
    </p:spTree>
    <p:extLst>
      <p:ext uri="{BB962C8B-B14F-4D97-AF65-F5344CB8AC3E}">
        <p14:creationId xmlns:p14="http://schemas.microsoft.com/office/powerpoint/2010/main" val="312957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successful implementation of an effective social media program requires the right sort of team, with just enough hierarchy and policy to ensure that our image and message are protected while giving the team the ability to be innovative within those boundaries. Successful lodge social media programs adopt the following operational practices: </a:t>
            </a:r>
          </a:p>
          <a:p>
            <a:endParaRPr lang="en-US" dirty="0"/>
          </a:p>
          <a:p>
            <a:r>
              <a:rPr lang="en-US" sz="1200" kern="1200" dirty="0">
                <a:solidFill>
                  <a:schemeClr val="tx1"/>
                </a:solidFill>
                <a:latin typeface="+mn-lt"/>
                <a:ea typeface="+mn-ea"/>
                <a:cs typeface="+mn-cs"/>
              </a:rPr>
              <a:t>Based on your lodge’s operational structure, determine where in the organizational chart social media falls. Social media works best when it’s a coordinated part of an overall communications program. There should be strong integration between social media, your website, printed newsletters, mailings, and any other communications program your lodge uses.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youth lead and an adult volunteer adviser should be appointed. These individuals need to “get it” when it comes to social media. They should be strong interpersonal communicators who are active in social media themselves. They need to commit, along with their team, to regularly post content and constantly monitor your chosen channels. They should also commit to ongoing learning concerning best practices through blogs, webinars, and other resources. The lodge leadership should also be willing to delegate a fair amount of trust to this team to make quick decisions and responses on social media without a lengthy approval process through multiple layers of hierarchy. </a:t>
            </a:r>
            <a:endParaRPr lang="en-US" dirty="0"/>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Along with the youth lead and adviser, the team will need additional members. As social media requires active contribution and management, a team of committed individuals will be able to better shoulder the burden. Depending on the depth and breadth of your social media program, you may want to consider the following roles, noting that some of these roles, perhaps, may be shared among your lodge’s communication programs: </a:t>
            </a:r>
            <a:endParaRPr lang="en-US" dirty="0"/>
          </a:p>
          <a:p>
            <a:r>
              <a:rPr lang="en-US" sz="1200" kern="1200" dirty="0">
                <a:solidFill>
                  <a:schemeClr val="tx1"/>
                </a:solidFill>
                <a:latin typeface="+mn-lt"/>
                <a:ea typeface="+mn-ea"/>
                <a:cs typeface="+mn-cs"/>
              </a:rPr>
              <a:t>Individual managers for each channel, responsible for posting content and monitoring comments </a:t>
            </a:r>
            <a:endParaRPr lang="en-US" dirty="0"/>
          </a:p>
          <a:p>
            <a:r>
              <a:rPr lang="en-US" sz="1200" kern="1200" dirty="0">
                <a:solidFill>
                  <a:schemeClr val="tx1"/>
                </a:solidFill>
                <a:latin typeface="+mn-lt"/>
                <a:ea typeface="+mn-ea"/>
                <a:cs typeface="+mn-cs"/>
              </a:rPr>
              <a:t>Content contributors and authors, who source or write new posts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Graphic designers, illustrators, photographers, and video editors</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Analysts who will review social media metrics and make recommendations for improvement</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Working with the other communications functions in the lodge, the social media team should develop an “editorial calendar” that helps them create content around time-bound activities, e.g. pre-event promotion and post-event summaries and feedback, non-religious holiday messages, historical remembrances, themed days (#TBT), etc. Then, in and among the pre-planned content, more “organic” and timely / topical content can be created more tactically.</a:t>
            </a:r>
          </a:p>
          <a:p>
            <a:r>
              <a:rPr lang="en-US" sz="1200" kern="1200" dirty="0">
                <a:solidFill>
                  <a:schemeClr val="tx1"/>
                </a:solidFill>
                <a:latin typeface="+mn-lt"/>
                <a:ea typeface="+mn-ea"/>
                <a:cs typeface="+mn-cs"/>
              </a:rPr>
              <a:t> </a:t>
            </a:r>
            <a:endParaRPr lang="en-US" dirty="0"/>
          </a:p>
          <a:p>
            <a:r>
              <a:rPr lang="en-US" sz="1200" kern="1200" dirty="0">
                <a:solidFill>
                  <a:schemeClr val="tx1"/>
                </a:solidFill>
                <a:latin typeface="+mn-lt"/>
                <a:ea typeface="+mn-ea"/>
                <a:cs typeface="+mn-cs"/>
              </a:rPr>
              <a:t>The team should set up their social media channels with an appropriate degree of security. Social media accounts should be set up with generic / shared e-mail addresses (e.g. </a:t>
            </a:r>
            <a:r>
              <a:rPr lang="en-US" sz="1200" kern="1200" dirty="0" err="1">
                <a:solidFill>
                  <a:schemeClr val="tx1"/>
                </a:solidFill>
                <a:latin typeface="+mn-lt"/>
                <a:ea typeface="+mn-ea"/>
                <a:cs typeface="+mn-cs"/>
              </a:rPr>
              <a:t>socialmedia@lodgename.org</a:t>
            </a:r>
            <a:r>
              <a:rPr lang="en-US" sz="1200" kern="1200" dirty="0">
                <a:solidFill>
                  <a:schemeClr val="tx1"/>
                </a:solidFill>
                <a:latin typeface="+mn-lt"/>
                <a:ea typeface="+mn-ea"/>
                <a:cs typeface="+mn-cs"/>
              </a:rPr>
              <a:t>, if you have a lodge domain, or </a:t>
            </a:r>
            <a:r>
              <a:rPr lang="en-US" sz="1200" kern="1200" dirty="0" err="1">
                <a:solidFill>
                  <a:schemeClr val="tx1"/>
                </a:solidFill>
                <a:latin typeface="+mn-lt"/>
                <a:ea typeface="+mn-ea"/>
                <a:cs typeface="+mn-cs"/>
              </a:rPr>
              <a:t>lodgesocialmedia@gmail.com</a:t>
            </a:r>
            <a:r>
              <a:rPr lang="en-US" sz="1200" kern="1200" dirty="0">
                <a:solidFill>
                  <a:schemeClr val="tx1"/>
                </a:solidFill>
                <a:latin typeface="+mn-lt"/>
                <a:ea typeface="+mn-ea"/>
                <a:cs typeface="+mn-cs"/>
              </a:rPr>
              <a:t>) and not personal e-mail addresses. The youth lead and the adviser should both always have access to these email accounts. Passwords for the email accounts and social media accounts should be changed regularly, or when there’s a change in team membership or leadership.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use of a social media management tool is strongly recommended. Social media management tools (e.g. </a:t>
            </a:r>
            <a:r>
              <a:rPr lang="en-US" sz="1200" kern="1200" dirty="0" err="1">
                <a:solidFill>
                  <a:schemeClr val="tx1"/>
                </a:solidFill>
                <a:latin typeface="+mn-lt"/>
                <a:ea typeface="+mn-ea"/>
                <a:cs typeface="+mn-cs"/>
              </a:rPr>
              <a:t>HootSuite</a:t>
            </a:r>
            <a:r>
              <a:rPr lang="en-US" sz="1200" kern="1200" dirty="0">
                <a:solidFill>
                  <a:schemeClr val="tx1"/>
                </a:solidFill>
                <a:latin typeface="+mn-lt"/>
                <a:ea typeface="+mn-ea"/>
                <a:cs typeface="+mn-cs"/>
              </a:rPr>
              <a:t>, Buffer, Sprout) allow you to manage all of your social media channels through one dashboard, giving you a one-stop shop for access to your social networks. You can save time and maximize efforts online by scheduling posts to go out over multiple channels automatically. Multiple users can have access without having to share passwords to all of your social media accounts. The fewer people with password knowledge means the less likely you are to experience a mishap with poorly placed content. Good social media management tools also help you easily gather data about your social efforts, giving a better idea regarding what’s working.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You will need to develop an understanding of your lodge’s tolerance for disagreeable or negative comments on your posts. Honest conversation includes critical feedback, and where appropriate, lodges should attempt to have a “thick skin” regarding constructive criticism. However, some commentary is not appropriate; the BSA’s Facebook page provides one good model for a comment policy: </a:t>
            </a:r>
            <a:endParaRPr lang="en-US" dirty="0"/>
          </a:p>
          <a:p>
            <a:r>
              <a:rPr lang="en-US" sz="1200" kern="1200" dirty="0">
                <a:solidFill>
                  <a:schemeClr val="tx1"/>
                </a:solidFill>
                <a:latin typeface="+mn-lt"/>
                <a:ea typeface="+mn-ea"/>
                <a:cs typeface="+mn-cs"/>
              </a:rPr>
              <a:t>This digital Scouting community is governed by the Scout Oath and Scout Law. We will delete any comment that we believe does not reflect the Scout Oath and Scout Law. </a:t>
            </a:r>
            <a:endParaRPr lang="en-US" dirty="0"/>
          </a:p>
          <a:p>
            <a:r>
              <a:rPr lang="en-US" sz="1200" kern="1200" dirty="0">
                <a:solidFill>
                  <a:schemeClr val="tx1"/>
                </a:solidFill>
                <a:latin typeface="+mn-lt"/>
                <a:ea typeface="+mn-ea"/>
                <a:cs typeface="+mn-cs"/>
              </a:rPr>
              <a:t>This includes comments that use inappropriate language or are potentially libelous or injurious to the privacy of an individual or group. Users posting these comments will be banned from commenting on this site. </a:t>
            </a:r>
            <a:endParaRPr lang="en-US" dirty="0"/>
          </a:p>
          <a:p>
            <a:r>
              <a:rPr lang="en-US" sz="1200" kern="1200" dirty="0">
                <a:solidFill>
                  <a:schemeClr val="tx1"/>
                </a:solidFill>
                <a:latin typeface="+mn-lt"/>
                <a:ea typeface="+mn-ea"/>
                <a:cs typeface="+mn-cs"/>
              </a:rPr>
              <a:t>Off-topic comments as well as those promoting unapproved products and services will also be removed. </a:t>
            </a:r>
            <a:endParaRPr lang="en-US" dirty="0"/>
          </a:p>
          <a:p>
            <a:r>
              <a:rPr lang="en-US" sz="1200" kern="1200" dirty="0">
                <a:solidFill>
                  <a:schemeClr val="tx1"/>
                </a:solidFill>
                <a:latin typeface="+mn-lt"/>
                <a:ea typeface="+mn-ea"/>
                <a:cs typeface="+mn-cs"/>
              </a:rPr>
              <a:t>Users posting any comments, photos, videos, links or other items that fall into one or more of the congressionally mandated </a:t>
            </a:r>
            <a:r>
              <a:rPr lang="en-US" sz="1200" kern="1200" dirty="0" err="1">
                <a:solidFill>
                  <a:schemeClr val="tx1"/>
                </a:solidFill>
                <a:latin typeface="+mn-lt"/>
                <a:ea typeface="+mn-ea"/>
                <a:cs typeface="+mn-cs"/>
              </a:rPr>
              <a:t>CyberTipline</a:t>
            </a:r>
            <a:r>
              <a:rPr lang="en-US" sz="1200" kern="1200" dirty="0">
                <a:solidFill>
                  <a:schemeClr val="tx1"/>
                </a:solidFill>
                <a:latin typeface="+mn-lt"/>
                <a:ea typeface="+mn-ea"/>
                <a:cs typeface="+mn-cs"/>
              </a:rPr>
              <a:t> reporting categories of the National Center for Missing &amp; Exploited will be reported to the proper law enforcement agencies. </a:t>
            </a:r>
            <a:endParaRPr lang="en-US"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 an active form of communication, social media requires active monitoring and rapid responses to comments and messages. Social media consumers have become used to timely responses; delays in responses erode the effectiveness of your social media program. The lodge social media team should develop a “duty roster” to ensure that a team member is checking each channel frequently and responding to questions appropriately. </a:t>
            </a:r>
            <a:endParaRPr lang="en-US" dirty="0"/>
          </a:p>
          <a:p>
            <a:endParaRPr lang="en-US" sz="1200" i="1" kern="1200" dirty="0">
              <a:solidFill>
                <a:schemeClr val="tx1"/>
              </a:solidFill>
              <a:latin typeface="+mn-lt"/>
              <a:ea typeface="+mn-ea"/>
              <a:cs typeface="+mn-cs"/>
            </a:endParaRPr>
          </a:p>
          <a:p>
            <a:r>
              <a:rPr lang="en-US" sz="1200" kern="1200" dirty="0">
                <a:solidFill>
                  <a:schemeClr val="tx1"/>
                </a:solidFill>
                <a:latin typeface="+mn-lt"/>
                <a:ea typeface="+mn-ea"/>
                <a:cs typeface="+mn-cs"/>
              </a:rPr>
              <a:t>For clarity and consistency, posted content should follow the vocabulary and visual identity conventions of the Boy Scouts of America and the Order of the Arrow. Content contributors should regularly review publications including </a:t>
            </a:r>
            <a:r>
              <a:rPr lang="en-US" sz="1200" i="1" kern="1200" dirty="0">
                <a:solidFill>
                  <a:schemeClr val="tx1"/>
                </a:solidFill>
                <a:latin typeface="+mn-lt"/>
                <a:ea typeface="+mn-ea"/>
                <a:cs typeface="+mn-cs"/>
              </a:rPr>
              <a:t>The Language of Scouting </a:t>
            </a:r>
            <a:r>
              <a:rPr lang="en-US" sz="1200" kern="1200" dirty="0">
                <a:solidFill>
                  <a:schemeClr val="tx1"/>
                </a:solidFill>
                <a:latin typeface="+mn-lt"/>
                <a:ea typeface="+mn-ea"/>
                <a:cs typeface="+mn-cs"/>
              </a:rPr>
              <a:t>and the </a:t>
            </a:r>
            <a:r>
              <a:rPr lang="en-US" sz="1200" i="1" kern="1200" dirty="0">
                <a:solidFill>
                  <a:schemeClr val="tx1"/>
                </a:solidFill>
                <a:latin typeface="+mn-lt"/>
                <a:ea typeface="+mn-ea"/>
                <a:cs typeface="+mn-cs"/>
              </a:rPr>
              <a:t>Order of the Arrow Brand and Identity Guide </a:t>
            </a:r>
            <a:r>
              <a:rPr lang="en-US" sz="1200" kern="1200" dirty="0">
                <a:solidFill>
                  <a:schemeClr val="tx1"/>
                </a:solidFill>
                <a:latin typeface="+mn-lt"/>
                <a:ea typeface="+mn-ea"/>
                <a:cs typeface="+mn-cs"/>
              </a:rPr>
              <a:t>to ensure that their posts are using the proper terms, capitalization practices, and style conventions.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Similarly, to enable people to find your content across multiple platforms, the social media team should develop a coordinated list of official hash tags, and encourage social media consumers to use these hash tags when commenting, sharing photos, etc. </a:t>
            </a:r>
          </a:p>
          <a:p>
            <a:endParaRPr lang="en-US" dirty="0"/>
          </a:p>
          <a:p>
            <a:r>
              <a:rPr lang="en-US" dirty="0"/>
              <a:t>Lastly, the world of social</a:t>
            </a:r>
            <a:r>
              <a:rPr lang="en-US" baseline="0" dirty="0"/>
              <a:t> media changes constantly. Best practices may become invalid shortly after they’re published; things just change so rapidly. Commit to ongoing learning and experimentation, and have fun!</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36</a:t>
            </a:fld>
            <a:endParaRPr lang="en-US"/>
          </a:p>
        </p:txBody>
      </p:sp>
    </p:spTree>
    <p:extLst>
      <p:ext uri="{BB962C8B-B14F-4D97-AF65-F5344CB8AC3E}">
        <p14:creationId xmlns:p14="http://schemas.microsoft.com/office/powerpoint/2010/main" val="262665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we have discussed, there are many effective social media channels and if you can make your content relevant, timely and high quality, your lodge can educate, inspire, and entertain your members through social media. One person cannot create and implement a communication plan; it will take a team that is dedicated and consistent in furthering the message of the lodge. Social media is a powerful tool in the lodge’s communications toolbox, and when used correctly, can empower </a:t>
            </a:r>
            <a:r>
              <a:rPr lang="en-US" sz="1200" kern="1200" dirty="0" err="1">
                <a:solidFill>
                  <a:schemeClr val="tx1"/>
                </a:solidFill>
                <a:latin typeface="+mn-lt"/>
                <a:ea typeface="+mn-ea"/>
                <a:cs typeface="+mn-cs"/>
              </a:rPr>
              <a:t>Arrowmen</a:t>
            </a:r>
            <a:r>
              <a:rPr lang="en-US" sz="1200" kern="1200" dirty="0">
                <a:solidFill>
                  <a:schemeClr val="tx1"/>
                </a:solidFill>
                <a:latin typeface="+mn-lt"/>
                <a:ea typeface="+mn-ea"/>
                <a:cs typeface="+mn-cs"/>
              </a:rPr>
              <a:t> to better live a life of servant leadership through daily interaction with the Order of the Arrow’s programs and values. </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37</a:t>
            </a:fld>
            <a:endParaRPr lang="en-US"/>
          </a:p>
        </p:txBody>
      </p:sp>
    </p:spTree>
    <p:extLst>
      <p:ext uri="{BB962C8B-B14F-4D97-AF65-F5344CB8AC3E}">
        <p14:creationId xmlns:p14="http://schemas.microsoft.com/office/powerpoint/2010/main" val="291775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Youth</a:t>
            </a:r>
            <a:r>
              <a:rPr lang="en-US" baseline="0" dirty="0"/>
              <a:t> </a:t>
            </a:r>
            <a:r>
              <a:rPr lang="en-US" baseline="0" dirty="0" err="1"/>
              <a:t>Arrowmen</a:t>
            </a:r>
            <a:r>
              <a:rPr lang="en-US" baseline="0" dirty="0"/>
              <a:t> are having fun at an activity</a:t>
            </a:r>
          </a:p>
          <a:p>
            <a:r>
              <a:rPr lang="en-US" baseline="0" dirty="0"/>
              <a:t>Information below the picture has the event, date, location, and how to register</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45</a:t>
            </a:fld>
            <a:endParaRPr lang="en-US"/>
          </a:p>
        </p:txBody>
      </p:sp>
    </p:spTree>
    <p:extLst>
      <p:ext uri="{BB962C8B-B14F-4D97-AF65-F5344CB8AC3E}">
        <p14:creationId xmlns:p14="http://schemas.microsoft.com/office/powerpoint/2010/main" val="94473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Picture</a:t>
            </a:r>
            <a:r>
              <a:rPr lang="en-US" baseline="0" dirty="0"/>
              <a:t> of putting out a fire and welcome/thanks to those volunteering</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46</a:t>
            </a:fld>
            <a:endParaRPr lang="en-US"/>
          </a:p>
        </p:txBody>
      </p:sp>
    </p:spTree>
    <p:extLst>
      <p:ext uri="{BB962C8B-B14F-4D97-AF65-F5344CB8AC3E}">
        <p14:creationId xmlns:p14="http://schemas.microsoft.com/office/powerpoint/2010/main" val="370244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a:t>
            </a:r>
            <a:r>
              <a:rPr lang="en-US" baseline="0" dirty="0"/>
              <a:t> on the LLD with the event, location, date, and what to expect. Also has a button for Registering for the LLD</a:t>
            </a:r>
            <a:endParaRPr lang="en-US" dirty="0"/>
          </a:p>
          <a:p>
            <a:endParaRPr lang="en-US" dirty="0"/>
          </a:p>
        </p:txBody>
      </p:sp>
      <p:sp>
        <p:nvSpPr>
          <p:cNvPr id="4" name="Slide Number Placeholder 3"/>
          <p:cNvSpPr>
            <a:spLocks noGrp="1"/>
          </p:cNvSpPr>
          <p:nvPr>
            <p:ph type="sldNum" sz="quarter" idx="10"/>
          </p:nvPr>
        </p:nvSpPr>
        <p:spPr/>
        <p:txBody>
          <a:bodyPr/>
          <a:lstStyle/>
          <a:p>
            <a:fld id="{1E9D34F7-5F8C-C346-9CFF-6FE0AFA86A71}" type="slidenum">
              <a:rPr lang="en-US" smtClean="0"/>
              <a:t>47</a:t>
            </a:fld>
            <a:endParaRPr lang="en-US"/>
          </a:p>
        </p:txBody>
      </p:sp>
    </p:spTree>
    <p:extLst>
      <p:ext uri="{BB962C8B-B14F-4D97-AF65-F5344CB8AC3E}">
        <p14:creationId xmlns:p14="http://schemas.microsoft.com/office/powerpoint/2010/main" val="1763281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87130"/>
            <a:ext cx="7772400" cy="773957"/>
          </a:xfrm>
        </p:spPr>
        <p:txBody>
          <a:bodyPr>
            <a:normAutofit/>
          </a:bodyPr>
          <a:lstStyle>
            <a:lvl1pPr>
              <a:defRPr sz="4000" b="0" i="0">
                <a:latin typeface="Museo Slab 700"/>
                <a:cs typeface="Museo Slab 700"/>
              </a:defRPr>
            </a:lvl1pPr>
          </a:lstStyle>
          <a:p>
            <a:r>
              <a:rPr lang="en-US"/>
              <a:t>Click to edit Master title style</a:t>
            </a:r>
            <a:endParaRPr lang="en-US" dirty="0"/>
          </a:p>
        </p:txBody>
      </p:sp>
      <p:sp>
        <p:nvSpPr>
          <p:cNvPr id="3" name="Subtitle 2"/>
          <p:cNvSpPr>
            <a:spLocks noGrp="1"/>
          </p:cNvSpPr>
          <p:nvPr>
            <p:ph type="subTitle" idx="1"/>
          </p:nvPr>
        </p:nvSpPr>
        <p:spPr>
          <a:xfrm>
            <a:off x="685800" y="5087801"/>
            <a:ext cx="7772400" cy="660767"/>
          </a:xfrm>
        </p:spPr>
        <p:txBody>
          <a:bodyPr/>
          <a:lstStyle>
            <a:lvl1pPr marL="0" indent="0" algn="ctr">
              <a:buNone/>
              <a:defRPr b="0" i="0">
                <a:solidFill>
                  <a:schemeClr val="tx1">
                    <a:tint val="75000"/>
                  </a:schemeClr>
                </a:solidFill>
                <a:latin typeface="Museo Slab 300"/>
                <a:cs typeface="Museo Slab 3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43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0" i="0">
                <a:latin typeface="Museo Sans 300"/>
                <a:cs typeface="Museo Sans 300"/>
              </a:defRPr>
            </a:lvl1pPr>
            <a:lvl2pPr>
              <a:defRPr b="0" i="0">
                <a:latin typeface="Museo Sans 300"/>
                <a:cs typeface="Museo Sans 300"/>
              </a:defRPr>
            </a:lvl2pPr>
            <a:lvl3pPr>
              <a:defRPr b="0" i="0">
                <a:latin typeface="Museo Sans 300"/>
                <a:cs typeface="Museo Sans 300"/>
              </a:defRPr>
            </a:lvl3pPr>
            <a:lvl4pPr>
              <a:defRPr b="0" i="0">
                <a:latin typeface="Museo Sans 300"/>
                <a:cs typeface="Museo Sans 300"/>
              </a:defRPr>
            </a:lvl4pPr>
            <a:lvl5pPr>
              <a:defRPr b="0" i="0">
                <a:latin typeface="Museo Sans 300"/>
                <a:cs typeface="Museo Sans 3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303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i="0">
                <a:latin typeface="Museo Sans 300"/>
                <a:cs typeface="Museo Sans 300"/>
              </a:defRPr>
            </a:lvl1pPr>
            <a:lvl2pPr>
              <a:defRPr sz="2400" b="0" i="0">
                <a:latin typeface="Museo Sans 300"/>
                <a:cs typeface="Museo Sans 300"/>
              </a:defRPr>
            </a:lvl2pPr>
            <a:lvl3pPr>
              <a:defRPr sz="2000" b="0" i="0">
                <a:latin typeface="Museo Sans 300"/>
                <a:cs typeface="Museo Sans 300"/>
              </a:defRPr>
            </a:lvl3pPr>
            <a:lvl4pPr>
              <a:defRPr sz="1800" b="0" i="0">
                <a:latin typeface="Museo Sans 300"/>
                <a:cs typeface="Museo Sans 300"/>
              </a:defRPr>
            </a:lvl4pPr>
            <a:lvl5pPr>
              <a:defRPr sz="1800" b="0" i="0">
                <a:latin typeface="Museo Sans 300"/>
                <a:cs typeface="Museo Sans 30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418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atin typeface="Museo Slab 700"/>
                <a:cs typeface="Museo Slab 700"/>
              </a:defRPr>
            </a:lvl1pPr>
          </a:lstStyle>
          <a:p>
            <a:r>
              <a:rPr lang="en-US"/>
              <a:t>Click to edit Master title style</a:t>
            </a:r>
            <a:endParaRPr lang="en-US" dirty="0"/>
          </a:p>
        </p:txBody>
      </p:sp>
    </p:spTree>
    <p:extLst>
      <p:ext uri="{BB962C8B-B14F-4D97-AF65-F5344CB8AC3E}">
        <p14:creationId xmlns:p14="http://schemas.microsoft.com/office/powerpoint/2010/main" val="15414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716DD00-976B-9D4B-A679-55179929175B}" type="datetimeFigureOut">
              <a:rPr lang="en-US" smtClean="0"/>
              <a:t>7/20/18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42506E3-E8D6-0242-B0D2-4BCFFF7311C9}" type="slidenum">
              <a:rPr lang="en-US" smtClean="0"/>
              <a:t>‹#›</a:t>
            </a:fld>
            <a:endParaRPr lang="en-US"/>
          </a:p>
        </p:txBody>
      </p:sp>
    </p:spTree>
    <p:extLst>
      <p:ext uri="{BB962C8B-B14F-4D97-AF65-F5344CB8AC3E}">
        <p14:creationId xmlns:p14="http://schemas.microsoft.com/office/powerpoint/2010/main" val="2448579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669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ctr" defTabSz="457200" rtl="0" eaLnBrk="1" latinLnBrk="0" hangingPunct="1">
        <a:spcBef>
          <a:spcPct val="0"/>
        </a:spcBef>
        <a:buNone/>
        <a:defRPr sz="4000" b="0" i="0" kern="1200">
          <a:solidFill>
            <a:schemeClr val="tx1"/>
          </a:solidFill>
          <a:latin typeface="Museo Slab 700"/>
          <a:ea typeface="+mj-ea"/>
          <a:cs typeface="Museo Slab 70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Communications 101</a:t>
            </a:r>
          </a:p>
        </p:txBody>
      </p:sp>
    </p:spTree>
    <p:extLst>
      <p:ext uri="{BB962C8B-B14F-4D97-AF65-F5344CB8AC3E}">
        <p14:creationId xmlns:p14="http://schemas.microsoft.com/office/powerpoint/2010/main" val="356751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Communication?</a:t>
            </a:r>
          </a:p>
        </p:txBody>
      </p:sp>
      <p:sp>
        <p:nvSpPr>
          <p:cNvPr id="3" name="Content Placeholder 2"/>
          <p:cNvSpPr>
            <a:spLocks noGrp="1"/>
          </p:cNvSpPr>
          <p:nvPr>
            <p:ph idx="1"/>
          </p:nvPr>
        </p:nvSpPr>
        <p:spPr>
          <a:xfrm>
            <a:off x="457200" y="1297836"/>
            <a:ext cx="8229600" cy="4525963"/>
          </a:xfrm>
        </p:spPr>
        <p:txBody>
          <a:bodyPr>
            <a:normAutofit fontScale="92500" lnSpcReduction="20000"/>
          </a:bodyPr>
          <a:lstStyle/>
          <a:p>
            <a:pPr marL="0" indent="0">
              <a:buNone/>
            </a:pPr>
            <a:r>
              <a:rPr lang="en-US" sz="3600" b="1" dirty="0"/>
              <a:t>Communication has purpose.</a:t>
            </a:r>
          </a:p>
          <a:p>
            <a:endParaRPr lang="en-US" sz="3600" b="1" dirty="0"/>
          </a:p>
          <a:p>
            <a:pPr marL="0" indent="0">
              <a:buNone/>
            </a:pPr>
            <a:r>
              <a:rPr lang="en-US" sz="3600" b="1" dirty="0"/>
              <a:t>Communication is a continuum:</a:t>
            </a:r>
          </a:p>
          <a:p>
            <a:pPr marL="0" indent="0">
              <a:buNone/>
            </a:pPr>
            <a:r>
              <a:rPr lang="en-US" sz="1300" b="1" dirty="0"/>
              <a:t> </a:t>
            </a:r>
            <a:endParaRPr lang="en-US" sz="1300" dirty="0"/>
          </a:p>
          <a:p>
            <a:r>
              <a:rPr lang="en-US" sz="2600" dirty="0"/>
              <a:t>If you communicate effectively, you will generate awareness</a:t>
            </a:r>
          </a:p>
          <a:p>
            <a:r>
              <a:rPr lang="en-US" sz="2600" dirty="0"/>
              <a:t>If you continue to communicate effectively, you will achieve understanding</a:t>
            </a:r>
          </a:p>
          <a:p>
            <a:r>
              <a:rPr lang="en-US" sz="2600" dirty="0"/>
              <a:t>If you continue to communicate effectively, you will achieve conviction/belief</a:t>
            </a:r>
          </a:p>
          <a:p>
            <a:r>
              <a:rPr lang="en-US" sz="2600" dirty="0"/>
              <a:t>Ultimately, if you have been communicating effectively, you will influence behavior </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07010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News?</a:t>
            </a:r>
          </a:p>
        </p:txBody>
      </p:sp>
      <p:sp>
        <p:nvSpPr>
          <p:cNvPr id="3" name="Content Placeholder 2"/>
          <p:cNvSpPr>
            <a:spLocks noGrp="1"/>
          </p:cNvSpPr>
          <p:nvPr>
            <p:ph idx="1"/>
          </p:nvPr>
        </p:nvSpPr>
        <p:spPr/>
        <p:txBody>
          <a:bodyPr>
            <a:normAutofit fontScale="70000" lnSpcReduction="20000"/>
          </a:bodyPr>
          <a:lstStyle/>
          <a:p>
            <a:r>
              <a:rPr lang="en-US" dirty="0"/>
              <a:t>The Ten Elements of “Mass Appeal”</a:t>
            </a:r>
          </a:p>
          <a:p>
            <a:endParaRPr lang="en-US" dirty="0"/>
          </a:p>
          <a:p>
            <a:r>
              <a:rPr lang="en-US" dirty="0"/>
              <a:t>Immediacy </a:t>
            </a:r>
          </a:p>
          <a:p>
            <a:r>
              <a:rPr lang="en-US" dirty="0"/>
              <a:t>Proximity  </a:t>
            </a:r>
          </a:p>
          <a:p>
            <a:r>
              <a:rPr lang="en-US" dirty="0"/>
              <a:t>Consequence </a:t>
            </a:r>
          </a:p>
          <a:p>
            <a:r>
              <a:rPr lang="en-US" dirty="0"/>
              <a:t>Conflict</a:t>
            </a:r>
          </a:p>
          <a:p>
            <a:r>
              <a:rPr lang="en-US" dirty="0"/>
              <a:t>Oddity</a:t>
            </a:r>
          </a:p>
          <a:p>
            <a:r>
              <a:rPr lang="en-US" dirty="0"/>
              <a:t>Sex   </a:t>
            </a:r>
          </a:p>
          <a:p>
            <a:r>
              <a:rPr lang="en-US" dirty="0"/>
              <a:t>Emotion </a:t>
            </a:r>
          </a:p>
          <a:p>
            <a:r>
              <a:rPr lang="en-US" dirty="0"/>
              <a:t>Prominence </a:t>
            </a:r>
          </a:p>
          <a:p>
            <a:r>
              <a:rPr lang="en-US" dirty="0"/>
              <a:t>Suspense </a:t>
            </a:r>
          </a:p>
          <a:p>
            <a:r>
              <a:rPr lang="en-US" dirty="0"/>
              <a:t>Progress</a:t>
            </a:r>
          </a:p>
          <a:p>
            <a:pPr marL="0" indent="0">
              <a:buNone/>
            </a:pPr>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5024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421245"/>
          </a:xfrm>
        </p:spPr>
        <p:txBody>
          <a:bodyPr/>
          <a:lstStyle/>
          <a:p>
            <a:r>
              <a:rPr lang="en-US" dirty="0"/>
              <a:t>Immediacy is critical.</a:t>
            </a:r>
          </a:p>
          <a:p>
            <a:endParaRPr lang="en-US" dirty="0"/>
          </a:p>
          <a:p>
            <a:r>
              <a:rPr lang="en-US" dirty="0"/>
              <a:t>Seventy-five percent of news is new.  </a:t>
            </a:r>
          </a:p>
        </p:txBody>
      </p:sp>
      <p:sp>
        <p:nvSpPr>
          <p:cNvPr id="4" name="Title 1"/>
          <p:cNvSpPr>
            <a:spLocks noGrp="1"/>
          </p:cNvSpPr>
          <p:nvPr>
            <p:ph type="title"/>
          </p:nvPr>
        </p:nvSpPr>
        <p:spPr/>
        <p:txBody>
          <a:bodyPr/>
          <a:lstStyle/>
          <a:p>
            <a:r>
              <a:rPr lang="en-US" b="1" dirty="0"/>
              <a:t>What is News?</a:t>
            </a:r>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47053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Spot news or “created news”</a:t>
            </a:r>
          </a:p>
          <a:p>
            <a:r>
              <a:rPr lang="en-US" dirty="0"/>
              <a:t>Opinion / editorial</a:t>
            </a:r>
          </a:p>
          <a:p>
            <a:r>
              <a:rPr lang="en-US" dirty="0"/>
              <a:t>Catchy headline</a:t>
            </a:r>
          </a:p>
          <a:p>
            <a:r>
              <a:rPr lang="en-US" dirty="0"/>
              <a:t>Engaging lead paragraph</a:t>
            </a:r>
          </a:p>
          <a:p>
            <a:r>
              <a:rPr lang="en-US" dirty="0"/>
              <a:t>Solid news peg </a:t>
            </a:r>
          </a:p>
          <a:p>
            <a:endParaRPr lang="en-US" dirty="0"/>
          </a:p>
        </p:txBody>
      </p:sp>
      <p:sp>
        <p:nvSpPr>
          <p:cNvPr id="4" name="Title 1"/>
          <p:cNvSpPr>
            <a:spLocks noGrp="1"/>
          </p:cNvSpPr>
          <p:nvPr>
            <p:ph type="title"/>
          </p:nvPr>
        </p:nvSpPr>
        <p:spPr/>
        <p:txBody>
          <a:bodyPr/>
          <a:lstStyle/>
          <a:p>
            <a:r>
              <a:rPr lang="en-US" b="1" dirty="0"/>
              <a:t>What is News?</a:t>
            </a:r>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97487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inverted pyramid</a:t>
            </a:r>
          </a:p>
          <a:p>
            <a:endParaRPr lang="en-US" dirty="0"/>
          </a:p>
        </p:txBody>
      </p:sp>
      <p:pic>
        <p:nvPicPr>
          <p:cNvPr id="4" name="Picture 2" descr="https://upload.wikimedia.org/wikipedia/commons/thumb/c/ca/Inverted_pyramid_2.svg/400px-Inverted_pyramid_2.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1359" y="2477510"/>
            <a:ext cx="3810000" cy="3248026"/>
          </a:xfrm>
          <a:prstGeom prst="rect">
            <a:avLst/>
          </a:prstGeom>
          <a:solidFill>
            <a:schemeClr val="bg1"/>
          </a:solidFill>
        </p:spPr>
      </p:pic>
      <p:sp>
        <p:nvSpPr>
          <p:cNvPr id="5" name="Title 1"/>
          <p:cNvSpPr>
            <a:spLocks noGrp="1"/>
          </p:cNvSpPr>
          <p:nvPr>
            <p:ph type="title"/>
          </p:nvPr>
        </p:nvSpPr>
        <p:spPr/>
        <p:txBody>
          <a:bodyPr/>
          <a:lstStyle/>
          <a:p>
            <a:r>
              <a:rPr lang="en-US" b="1" dirty="0"/>
              <a:t>What is News?</a:t>
            </a:r>
          </a:p>
        </p:txBody>
      </p:sp>
      <p:sp>
        <p:nvSpPr>
          <p:cNvPr id="6"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367066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News?</a:t>
            </a:r>
            <a:endParaRPr lang="en-US" dirty="0"/>
          </a:p>
        </p:txBody>
      </p:sp>
      <p:sp>
        <p:nvSpPr>
          <p:cNvPr id="3" name="Content Placeholder 2"/>
          <p:cNvSpPr>
            <a:spLocks noGrp="1"/>
          </p:cNvSpPr>
          <p:nvPr>
            <p:ph idx="1"/>
          </p:nvPr>
        </p:nvSpPr>
        <p:spPr/>
        <p:txBody>
          <a:bodyPr>
            <a:normAutofit lnSpcReduction="10000"/>
          </a:bodyPr>
          <a:lstStyle/>
          <a:p>
            <a:r>
              <a:rPr lang="en-US" dirty="0"/>
              <a:t>ABCs of newswriting</a:t>
            </a:r>
          </a:p>
          <a:p>
            <a:r>
              <a:rPr lang="en-US" dirty="0"/>
              <a:t>Accuracy</a:t>
            </a:r>
          </a:p>
          <a:p>
            <a:r>
              <a:rPr lang="en-US" dirty="0"/>
              <a:t>Attribution</a:t>
            </a:r>
          </a:p>
          <a:p>
            <a:r>
              <a:rPr lang="en-US" dirty="0"/>
              <a:t>Brevity</a:t>
            </a:r>
          </a:p>
          <a:p>
            <a:r>
              <a:rPr lang="en-US" dirty="0"/>
              <a:t>Clarity  </a:t>
            </a:r>
          </a:p>
          <a:p>
            <a:r>
              <a:rPr lang="en-US" dirty="0"/>
              <a:t>Coherence </a:t>
            </a:r>
          </a:p>
          <a:p>
            <a:r>
              <a:rPr lang="en-US" dirty="0"/>
              <a:t>Emphasis </a:t>
            </a:r>
          </a:p>
          <a:p>
            <a:r>
              <a:rPr lang="en-US" dirty="0"/>
              <a:t>Unity</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167758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dirty="0"/>
              <a:t>SAPP</a:t>
            </a:r>
          </a:p>
          <a:p>
            <a:pPr lvl="1"/>
            <a:r>
              <a:rPr lang="en-US" sz="3200" dirty="0"/>
              <a:t>Security</a:t>
            </a:r>
          </a:p>
          <a:p>
            <a:pPr lvl="1"/>
            <a:r>
              <a:rPr lang="en-US" sz="3200" dirty="0"/>
              <a:t>Accuracy</a:t>
            </a:r>
          </a:p>
          <a:p>
            <a:pPr lvl="1"/>
            <a:r>
              <a:rPr lang="en-US" sz="3200" dirty="0"/>
              <a:t>Proprietary</a:t>
            </a:r>
          </a:p>
          <a:p>
            <a:pPr lvl="1"/>
            <a:r>
              <a:rPr lang="en-US" sz="3200" dirty="0"/>
              <a:t>Policy </a:t>
            </a:r>
          </a:p>
          <a:p>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50054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Avoid jargon, gobbledygook and wordiness</a:t>
            </a:r>
          </a:p>
          <a:p>
            <a:r>
              <a:rPr lang="en-US" dirty="0"/>
              <a:t>Be specific</a:t>
            </a:r>
          </a:p>
          <a:p>
            <a:r>
              <a:rPr lang="en-US" dirty="0"/>
              <a:t>Avoid trite or cute expressions</a:t>
            </a:r>
          </a:p>
          <a:p>
            <a:r>
              <a:rPr lang="en-US" dirty="0"/>
              <a:t>Use active verbs</a:t>
            </a:r>
          </a:p>
          <a:p>
            <a:r>
              <a:rPr lang="en-US" dirty="0"/>
              <a:t>Tense (says or said; be consistent)</a:t>
            </a:r>
          </a:p>
          <a:p>
            <a:pPr marL="0" indent="0">
              <a:buNone/>
            </a:pPr>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25927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7835"/>
            <a:ext cx="8229600" cy="4525963"/>
          </a:xfrm>
        </p:spPr>
        <p:txBody>
          <a:bodyPr>
            <a:normAutofit fontScale="92500" lnSpcReduction="10000"/>
          </a:bodyPr>
          <a:lstStyle/>
          <a:p>
            <a:r>
              <a:rPr lang="en-US" dirty="0"/>
              <a:t>Types of leads</a:t>
            </a:r>
          </a:p>
          <a:p>
            <a:pPr lvl="1"/>
            <a:r>
              <a:rPr lang="en-US" dirty="0"/>
              <a:t>Active and Passive</a:t>
            </a:r>
          </a:p>
          <a:p>
            <a:pPr lvl="1"/>
            <a:r>
              <a:rPr lang="en-US" dirty="0"/>
              <a:t>Contrast</a:t>
            </a:r>
          </a:p>
          <a:p>
            <a:pPr lvl="1"/>
            <a:r>
              <a:rPr lang="en-US" dirty="0"/>
              <a:t>Picture</a:t>
            </a:r>
          </a:p>
          <a:p>
            <a:pPr lvl="1"/>
            <a:r>
              <a:rPr lang="en-US" dirty="0"/>
              <a:t>Novelty</a:t>
            </a:r>
          </a:p>
          <a:p>
            <a:pPr lvl="1"/>
            <a:r>
              <a:rPr lang="en-US" dirty="0"/>
              <a:t>Background</a:t>
            </a:r>
          </a:p>
          <a:p>
            <a:pPr lvl="1"/>
            <a:r>
              <a:rPr lang="en-US" dirty="0"/>
              <a:t>Punch</a:t>
            </a:r>
          </a:p>
          <a:p>
            <a:pPr lvl="1"/>
            <a:r>
              <a:rPr lang="en-US" dirty="0"/>
              <a:t>Question</a:t>
            </a:r>
          </a:p>
          <a:p>
            <a:pPr lvl="1"/>
            <a:r>
              <a:rPr lang="en-US" dirty="0"/>
              <a:t>Quotation</a:t>
            </a:r>
          </a:p>
          <a:p>
            <a:pPr lvl="1"/>
            <a:r>
              <a:rPr lang="en-US" dirty="0"/>
              <a:t>Direct address</a:t>
            </a:r>
          </a:p>
          <a:p>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57621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4600" b="1" dirty="0"/>
              <a:t>Editorializing</a:t>
            </a:r>
          </a:p>
          <a:p>
            <a:endParaRPr lang="en-US" i="1" dirty="0"/>
          </a:p>
          <a:p>
            <a:pPr marL="0" indent="0" algn="ctr">
              <a:buNone/>
            </a:pPr>
            <a:r>
              <a:rPr lang="en-US" i="1" dirty="0"/>
              <a:t>Editorializing happens when a writer consciously or unconsciously expresses doubt, censure or praise in a news story. The only persons permitted to express an opinion in a straight news story are the persons in the story itself. Even then, the opinion quoted must be attributed to the person who gave it. News stories should be written in the third person. The writer’s personal opinions should never be injected into a news story. Facts should be reported as they are found, without personal pronouns referring to the writer</a:t>
            </a:r>
          </a:p>
          <a:p>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39877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pPr marL="0" indent="0">
              <a:buNone/>
            </a:pPr>
            <a:r>
              <a:rPr lang="en-US" dirty="0"/>
              <a:t>Objectives:</a:t>
            </a:r>
          </a:p>
          <a:p>
            <a:pPr marL="0" indent="0">
              <a:buNone/>
            </a:pPr>
            <a:endParaRPr lang="en-US" dirty="0"/>
          </a:p>
          <a:p>
            <a:pPr marL="0" indent="0">
              <a:buNone/>
            </a:pPr>
            <a:r>
              <a:rPr lang="en-US" sz="2400" dirty="0"/>
              <a:t>Introduce </a:t>
            </a:r>
            <a:r>
              <a:rPr lang="en-US" sz="2400" dirty="0" err="1"/>
              <a:t>Arrowmen</a:t>
            </a:r>
            <a:r>
              <a:rPr lang="en-US" sz="2400" dirty="0"/>
              <a:t> to different communication channels.</a:t>
            </a:r>
          </a:p>
          <a:p>
            <a:pPr marL="0" indent="0">
              <a:buNone/>
            </a:pPr>
            <a:endParaRPr lang="en-US" sz="2400" dirty="0"/>
          </a:p>
          <a:p>
            <a:pPr marL="0" indent="0">
              <a:buNone/>
            </a:pPr>
            <a:r>
              <a:rPr lang="en-US" sz="2400" dirty="0"/>
              <a:t>Explain how to use the different channels effectively.</a:t>
            </a:r>
          </a:p>
          <a:p>
            <a:pPr marL="0" indent="0">
              <a:buNone/>
            </a:pPr>
            <a:endParaRPr lang="en-US" sz="2400" dirty="0"/>
          </a:p>
          <a:p>
            <a:pPr marL="0" indent="0">
              <a:buNone/>
            </a:pPr>
            <a:r>
              <a:rPr lang="en-US" sz="2400" dirty="0"/>
              <a:t>Spark an interest in getting involved with the National OA Communications team!</a:t>
            </a:r>
          </a:p>
          <a:p>
            <a:pPr marL="0" indent="0">
              <a:buNone/>
            </a:pPr>
            <a:endParaRPr lang="en-US" dirty="0"/>
          </a:p>
        </p:txBody>
      </p:sp>
    </p:spTree>
    <p:extLst>
      <p:ext uri="{BB962C8B-B14F-4D97-AF65-F5344CB8AC3E}">
        <p14:creationId xmlns:p14="http://schemas.microsoft.com/office/powerpoint/2010/main" val="261291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ded Corner 4"/>
          <p:cNvSpPr/>
          <p:nvPr/>
        </p:nvSpPr>
        <p:spPr>
          <a:xfrm>
            <a:off x="275757" y="107673"/>
            <a:ext cx="8686800" cy="5565834"/>
          </a:xfrm>
          <a:prstGeom prst="foldedCorner">
            <a:avLst>
              <a:gd name="adj" fmla="val 9704"/>
            </a:avLst>
          </a:prstGeom>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457200" y="224442"/>
            <a:ext cx="8229600" cy="5565834"/>
          </a:xfrm>
        </p:spPr>
        <p:txBody>
          <a:bodyPr>
            <a:noAutofit/>
          </a:bodyPr>
          <a:lstStyle/>
          <a:p>
            <a:pPr marL="0" indent="0">
              <a:buNone/>
            </a:pPr>
            <a:r>
              <a:rPr lang="en-US" sz="1400" b="1" dirty="0"/>
              <a:t>LODGE STRENGTHENS TIES, REMEMBERS HISTORY AT LEGACY BANQUET</a:t>
            </a:r>
          </a:p>
          <a:p>
            <a:pPr marL="0" indent="0">
              <a:buNone/>
            </a:pPr>
            <a:r>
              <a:rPr lang="en-US" sz="1200" dirty="0"/>
              <a:t>By Chris </a:t>
            </a:r>
            <a:r>
              <a:rPr lang="en-US" sz="1200" dirty="0" err="1"/>
              <a:t>Gadd</a:t>
            </a:r>
            <a:endParaRPr lang="en-US" sz="1200" dirty="0"/>
          </a:p>
          <a:p>
            <a:pPr marL="0" indent="0">
              <a:buNone/>
            </a:pPr>
            <a:endParaRPr lang="en-US" sz="1200" dirty="0"/>
          </a:p>
          <a:p>
            <a:pPr marL="0" indent="0">
              <a:buNone/>
            </a:pPr>
            <a:r>
              <a:rPr lang="en-US" sz="1200" dirty="0"/>
              <a:t>On April 11, 2015, </a:t>
            </a:r>
            <a:r>
              <a:rPr lang="en-US" sz="1200" dirty="0" err="1"/>
              <a:t>Chippanyonk</a:t>
            </a:r>
            <a:r>
              <a:rPr lang="en-US" sz="1200" dirty="0"/>
              <a:t> Lodge held its annual banquet, celebrating the past year of Ordeals and events. However, that was not what made the banquet special. </a:t>
            </a:r>
            <a:r>
              <a:rPr lang="en-US" sz="1200" dirty="0" err="1"/>
              <a:t>Chippanyonk</a:t>
            </a:r>
            <a:r>
              <a:rPr lang="en-US" sz="1200" dirty="0"/>
              <a:t> Lodge was formed through a merger of two councils and their related OA lodges--</a:t>
            </a:r>
            <a:r>
              <a:rPr lang="en-US" sz="1200" dirty="0" err="1"/>
              <a:t>Taunkacoo</a:t>
            </a:r>
            <a:r>
              <a:rPr lang="en-US" sz="1200" dirty="0"/>
              <a:t> Lodge and </a:t>
            </a:r>
            <a:r>
              <a:rPr lang="en-US" sz="1200" dirty="0" err="1"/>
              <a:t>Musketahquid</a:t>
            </a:r>
            <a:r>
              <a:rPr lang="en-US" sz="1200" dirty="0"/>
              <a:t> Lodge --in 1996. After many years, </a:t>
            </a:r>
            <a:r>
              <a:rPr lang="en-US" sz="1200" dirty="0" err="1"/>
              <a:t>Chippanyonk</a:t>
            </a:r>
            <a:r>
              <a:rPr lang="en-US" sz="1200" dirty="0"/>
              <a:t> is a strong lodge with firm roots. At the annual banquet, </a:t>
            </a:r>
            <a:r>
              <a:rPr lang="en-US" sz="1200" dirty="0" err="1"/>
              <a:t>Chippanyonk</a:t>
            </a:r>
            <a:r>
              <a:rPr lang="en-US" sz="1200" dirty="0"/>
              <a:t> Lodge had the honor of seeing many members from </a:t>
            </a:r>
            <a:r>
              <a:rPr lang="en-US" sz="1200" dirty="0" err="1"/>
              <a:t>Taunkacoo</a:t>
            </a:r>
            <a:r>
              <a:rPr lang="en-US" sz="1200" dirty="0"/>
              <a:t> and </a:t>
            </a:r>
            <a:r>
              <a:rPr lang="en-US" sz="1200" dirty="0" err="1"/>
              <a:t>Musketahquid</a:t>
            </a:r>
            <a:r>
              <a:rPr lang="en-US" sz="1200" dirty="0"/>
              <a:t> who hadn’t been to an event in over 40 years. Many members came with their sons, whom they had helped bring into the tradition of the Order of the Arrow.</a:t>
            </a:r>
          </a:p>
          <a:p>
            <a:pPr marL="0" indent="0">
              <a:buNone/>
            </a:pPr>
            <a:r>
              <a:rPr lang="en-US" sz="1200" dirty="0"/>
              <a:t>For the youth on that day, it was clear that the older members didn’t just come for the food. Throughout the night there were moments of recognition and saying hello to people that had been forgotten. The moment old friends met each other, it was as if they had been talking forever. As the youth looked on, they realized that the OA doesn’t just exist for the few years when you are a youth member or if you go on to be involved as an adult. Many </a:t>
            </a:r>
            <a:r>
              <a:rPr lang="en-US" sz="1200" dirty="0" err="1"/>
              <a:t>Taunkacoo</a:t>
            </a:r>
            <a:r>
              <a:rPr lang="en-US" sz="1200" dirty="0"/>
              <a:t> and </a:t>
            </a:r>
            <a:r>
              <a:rPr lang="en-US" sz="1200" dirty="0" err="1"/>
              <a:t>Musketahquid</a:t>
            </a:r>
            <a:r>
              <a:rPr lang="en-US" sz="1200" dirty="0"/>
              <a:t> members were there simply because they wanted to be. </a:t>
            </a:r>
          </a:p>
          <a:p>
            <a:pPr marL="0" indent="0">
              <a:buNone/>
            </a:pPr>
            <a:r>
              <a:rPr lang="en-US" sz="1200" dirty="0"/>
              <a:t>One Scout who has been involved with </a:t>
            </a:r>
            <a:r>
              <a:rPr lang="en-US" sz="1200" dirty="0" err="1"/>
              <a:t>Chippanyonk</a:t>
            </a:r>
            <a:r>
              <a:rPr lang="en-US" sz="1200" dirty="0"/>
              <a:t> Lodge for several years said seeing so much history in one room was inspiring. “To witness the longevity of the friendships and camaraderie between those who mirror the spirit of the lodge today was a strong motivator to continue to work for and embrace the success of </a:t>
            </a:r>
            <a:r>
              <a:rPr lang="en-US" sz="1200" dirty="0" err="1"/>
              <a:t>Chippanyonk</a:t>
            </a:r>
            <a:r>
              <a:rPr lang="en-US" sz="1200" dirty="0"/>
              <a:t>." </a:t>
            </a:r>
          </a:p>
          <a:p>
            <a:pPr marL="0" indent="0">
              <a:buNone/>
            </a:pPr>
            <a:r>
              <a:rPr lang="en-US" sz="1200" dirty="0"/>
              <a:t>Perhaps the most magical and stunning part of the evening was when it came time for the Vigil callout. As tradition, all Vigil Honor members were asked to stand and say their name, </a:t>
            </a:r>
            <a:r>
              <a:rPr lang="en-US" sz="1200" dirty="0" err="1"/>
              <a:t>Lenni</a:t>
            </a:r>
            <a:r>
              <a:rPr lang="en-US" sz="1200" dirty="0"/>
              <a:t> Lenape name, translation and when they kept their Vigil. As soon as one person stood up, it was clear that there was more than just one table. Almost two-thirds of the room stood up, and it was then that people realized how much the OA matters to them. Seeing so many members stand up, some of whom had not worn the sash in decades, was enough to make a real impact on the youth of today. </a:t>
            </a:r>
          </a:p>
          <a:p>
            <a:pPr marL="0" indent="0">
              <a:buNone/>
            </a:pPr>
            <a:r>
              <a:rPr lang="en-US" sz="1200" dirty="0"/>
              <a:t>The current lodge chief was ecstatic to have so many lodge members return for the special night. “I was very pleased to see many lodge members that had been in </a:t>
            </a:r>
            <a:r>
              <a:rPr lang="en-US" sz="1200" dirty="0" err="1"/>
              <a:t>Taunkacoo</a:t>
            </a:r>
            <a:r>
              <a:rPr lang="en-US" sz="1200" dirty="0"/>
              <a:t> and </a:t>
            </a:r>
            <a:r>
              <a:rPr lang="en-US" sz="1200" dirty="0" err="1"/>
              <a:t>Musketahquid</a:t>
            </a:r>
            <a:r>
              <a:rPr lang="en-US" sz="1200" dirty="0"/>
              <a:t> Lodges return for some excellent fellowship!” he said. “I hope to see them at our future events having a great time and helping further the lodge through the advice and wisdom they have to offer.” </a:t>
            </a:r>
          </a:p>
          <a:p>
            <a:endParaRPr lang="en-US" sz="1200" dirty="0"/>
          </a:p>
        </p:txBody>
      </p:sp>
      <p:sp>
        <p:nvSpPr>
          <p:cNvPr id="7"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349851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scontent-lga1-1.xx.fbcdn.net/hphotos-xap1/t31.0-8/1962474_1026856470675493_5997865498739923780_o.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0395" y="1417638"/>
            <a:ext cx="6242304" cy="4160520"/>
          </a:xfrm>
          <a:prstGeom prst="rect">
            <a:avLst/>
          </a:prstGeom>
          <a:noFill/>
          <a:ln>
            <a:noFill/>
          </a:ln>
        </p:spPr>
      </p:pic>
      <p:sp>
        <p:nvSpPr>
          <p:cNvPr id="5" name="Title 1"/>
          <p:cNvSpPr>
            <a:spLocks noGrp="1"/>
          </p:cNvSpPr>
          <p:nvPr>
            <p:ph type="title"/>
          </p:nvPr>
        </p:nvSpPr>
        <p:spPr/>
        <p:txBody>
          <a:bodyPr/>
          <a:lstStyle/>
          <a:p>
            <a:r>
              <a:rPr lang="en-US" b="1" dirty="0"/>
              <a:t>What is News?</a:t>
            </a:r>
            <a:endParaRPr lang="en-US" dirty="0"/>
          </a:p>
        </p:txBody>
      </p:sp>
      <p:sp>
        <p:nvSpPr>
          <p:cNvPr id="6"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414467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500" b="1" dirty="0"/>
              <a:t>Interviews</a:t>
            </a:r>
          </a:p>
          <a:p>
            <a:pPr marL="0" indent="0">
              <a:buNone/>
            </a:pPr>
            <a:endParaRPr lang="en-US" dirty="0"/>
          </a:p>
          <a:p>
            <a:r>
              <a:rPr lang="en-US" dirty="0"/>
              <a:t>News interview </a:t>
            </a:r>
          </a:p>
          <a:p>
            <a:r>
              <a:rPr lang="en-US" dirty="0"/>
              <a:t>Telephone interview </a:t>
            </a:r>
          </a:p>
          <a:p>
            <a:r>
              <a:rPr lang="en-US" dirty="0"/>
              <a:t>Casual interview </a:t>
            </a:r>
          </a:p>
          <a:p>
            <a:r>
              <a:rPr lang="en-US" dirty="0"/>
              <a:t>Personality interview </a:t>
            </a:r>
          </a:p>
          <a:p>
            <a:r>
              <a:rPr lang="en-US" dirty="0"/>
              <a:t>Symposium interview </a:t>
            </a:r>
          </a:p>
          <a:p>
            <a:r>
              <a:rPr lang="en-US" dirty="0"/>
              <a:t>News conference </a:t>
            </a:r>
          </a:p>
          <a:p>
            <a:r>
              <a:rPr lang="en-US" dirty="0"/>
              <a:t>Prepared question interview</a:t>
            </a:r>
          </a:p>
          <a:p>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76683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normAutofit fontScale="92500" lnSpcReduction="20000"/>
          </a:bodyPr>
          <a:lstStyle/>
          <a:p>
            <a:pPr marL="0" indent="0">
              <a:buNone/>
            </a:pPr>
            <a:r>
              <a:rPr lang="en-US" sz="3900" b="1" dirty="0"/>
              <a:t>Interviews</a:t>
            </a:r>
          </a:p>
          <a:p>
            <a:pPr marL="0" indent="0">
              <a:buNone/>
            </a:pPr>
            <a:endParaRPr lang="en-US" dirty="0"/>
          </a:p>
          <a:p>
            <a:r>
              <a:rPr lang="en-US" dirty="0"/>
              <a:t>Be prepared</a:t>
            </a:r>
          </a:p>
          <a:p>
            <a:r>
              <a:rPr lang="en-US" dirty="0"/>
              <a:t>Know what you want</a:t>
            </a:r>
          </a:p>
          <a:p>
            <a:r>
              <a:rPr lang="en-US" dirty="0"/>
              <a:t>Take careful notes or record</a:t>
            </a:r>
          </a:p>
          <a:p>
            <a:r>
              <a:rPr lang="en-US" dirty="0"/>
              <a:t>Be accurate</a:t>
            </a:r>
          </a:p>
          <a:p>
            <a:r>
              <a:rPr lang="en-US" dirty="0"/>
              <a:t>Look for color</a:t>
            </a:r>
          </a:p>
          <a:p>
            <a:r>
              <a:rPr lang="en-US" dirty="0"/>
              <a:t>Let your subject do the talking</a:t>
            </a:r>
          </a:p>
          <a:p>
            <a:r>
              <a:rPr lang="en-US" dirty="0"/>
              <a:t>A good interview will the “write the story”</a:t>
            </a:r>
          </a:p>
          <a:p>
            <a:endParaRPr lang="en-US" dirty="0"/>
          </a:p>
        </p:txBody>
      </p:sp>
      <p:sp>
        <p:nvSpPr>
          <p:cNvPr id="4" name="Title 1"/>
          <p:cNvSpPr>
            <a:spLocks noGrp="1"/>
          </p:cNvSpPr>
          <p:nvPr>
            <p:ph type="title"/>
          </p:nvPr>
        </p:nvSpPr>
        <p:spPr/>
        <p:txBody>
          <a:bodyPr/>
          <a:lstStyle/>
          <a:p>
            <a:r>
              <a:rPr lang="en-US" b="1" dirty="0"/>
              <a:t>What is News?</a:t>
            </a: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53968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News?</a:t>
            </a:r>
            <a:endParaRPr lang="en-US" dirty="0"/>
          </a:p>
        </p:txBody>
      </p:sp>
      <p:sp>
        <p:nvSpPr>
          <p:cNvPr id="3" name="Content Placeholder 2"/>
          <p:cNvSpPr>
            <a:spLocks noGrp="1"/>
          </p:cNvSpPr>
          <p:nvPr>
            <p:ph idx="1"/>
          </p:nvPr>
        </p:nvSpPr>
        <p:spPr>
          <a:xfrm>
            <a:off x="287286" y="1600200"/>
            <a:ext cx="8399514" cy="4525963"/>
          </a:xfrm>
        </p:spPr>
        <p:txBody>
          <a:bodyPr>
            <a:normAutofit/>
          </a:bodyPr>
          <a:lstStyle/>
          <a:p>
            <a:pPr marL="0" indent="0">
              <a:buNone/>
            </a:pPr>
            <a:r>
              <a:rPr lang="en-US" b="1" dirty="0"/>
              <a:t>Style</a:t>
            </a:r>
            <a:endParaRPr lang="en-US" dirty="0"/>
          </a:p>
          <a:p>
            <a:r>
              <a:rPr lang="en-US" sz="2400" dirty="0"/>
              <a:t>The Order of the Arrow Style and Branding Guide</a:t>
            </a:r>
          </a:p>
          <a:p>
            <a:r>
              <a:rPr lang="en-US" sz="2400" dirty="0"/>
              <a:t>The OA Branding and Style Guide contains proper logo usage and spelling of common terms. This guide is a staple for every lodge to ensure a clear and consistent representation and message.</a:t>
            </a:r>
          </a:p>
          <a:p>
            <a:pPr marL="0" indent="0">
              <a:buNone/>
            </a:pPr>
            <a:endParaRPr lang="en-US" sz="2600" dirty="0"/>
          </a:p>
          <a:p>
            <a:pPr marL="0" indent="0">
              <a:buNone/>
            </a:pPr>
            <a:r>
              <a:rPr lang="en-US" sz="2200" b="1" dirty="0" err="1">
                <a:solidFill>
                  <a:schemeClr val="accent2">
                    <a:lumMod val="75000"/>
                  </a:schemeClr>
                </a:solidFill>
              </a:rPr>
              <a:t>oa-bsa.org</a:t>
            </a:r>
            <a:r>
              <a:rPr lang="en-US" sz="2200" b="1" dirty="0">
                <a:solidFill>
                  <a:schemeClr val="accent2">
                    <a:lumMod val="75000"/>
                  </a:schemeClr>
                </a:solidFill>
              </a:rPr>
              <a:t>/pages/content/</a:t>
            </a:r>
            <a:r>
              <a:rPr lang="en-US" sz="2200" b="1" dirty="0" err="1">
                <a:solidFill>
                  <a:schemeClr val="accent2">
                    <a:lumMod val="75000"/>
                  </a:schemeClr>
                </a:solidFill>
              </a:rPr>
              <a:t>publications#branding</a:t>
            </a:r>
            <a:endParaRPr lang="en-US" sz="2200" b="1" dirty="0">
              <a:solidFill>
                <a:schemeClr val="accent2">
                  <a:lumMod val="75000"/>
                </a:schemeClr>
              </a:solidFill>
            </a:endParaRPr>
          </a:p>
          <a:p>
            <a:pPr marL="0" indent="0">
              <a:buNone/>
            </a:pPr>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pic>
        <p:nvPicPr>
          <p:cNvPr id="5" name="Picture 4" descr="http://www.scoutingnews.org/wp-content/uploads/2011/10/Order-of-the-Arrow-Branding-and-Style-Guid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03104" y="4421513"/>
            <a:ext cx="1583851" cy="1236913"/>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6" name="Picture 5" descr="https://www.apstylebook.com/images/icons/2014_APSTYLEBOOK_COVER.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0456" y="3900499"/>
            <a:ext cx="846997" cy="1496470"/>
          </a:xfrm>
          <a:prstGeom prst="rect">
            <a:avLst/>
          </a:prstGeom>
          <a:noFill/>
          <a:ln>
            <a:solidFill>
              <a:srgbClr val="000000"/>
            </a:solidFill>
          </a:ln>
          <a:extLst/>
        </p:spPr>
      </p:pic>
    </p:spTree>
    <p:extLst>
      <p:ext uri="{BB962C8B-B14F-4D97-AF65-F5344CB8AC3E}">
        <p14:creationId xmlns:p14="http://schemas.microsoft.com/office/powerpoint/2010/main" val="35509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600" b="1" i="1" dirty="0"/>
              <a:t>Ask yourself…</a:t>
            </a:r>
            <a:endParaRPr lang="en-US" sz="2000" b="1" i="1" dirty="0"/>
          </a:p>
          <a:p>
            <a:pPr marL="0" indent="0">
              <a:buNone/>
            </a:pPr>
            <a:endParaRPr lang="en-US" sz="1800" b="1" dirty="0"/>
          </a:p>
          <a:p>
            <a:pPr marL="0" indent="0">
              <a:buNone/>
            </a:pPr>
            <a:r>
              <a:rPr lang="en-US" sz="3600" b="1" i="1" dirty="0"/>
              <a:t>…”So what?”</a:t>
            </a:r>
          </a:p>
          <a:p>
            <a:endParaRPr lang="en-US" sz="2000" dirty="0"/>
          </a:p>
          <a:p>
            <a:pPr marL="0" indent="0">
              <a:buNone/>
            </a:pPr>
            <a:r>
              <a:rPr lang="en-US" dirty="0"/>
              <a:t>Your editor will ask the same question: So what?  How will the reader or viewer react to it? </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
        <p:nvSpPr>
          <p:cNvPr id="5" name="Title 1"/>
          <p:cNvSpPr>
            <a:spLocks noGrp="1"/>
          </p:cNvSpPr>
          <p:nvPr>
            <p:ph type="title"/>
          </p:nvPr>
        </p:nvSpPr>
        <p:spPr/>
        <p:txBody>
          <a:bodyPr/>
          <a:lstStyle/>
          <a:p>
            <a:r>
              <a:rPr lang="en-US" b="1" dirty="0"/>
              <a:t>What is News?</a:t>
            </a:r>
            <a:endParaRPr lang="en-US" dirty="0"/>
          </a:p>
        </p:txBody>
      </p:sp>
    </p:spTree>
    <p:extLst>
      <p:ext uri="{BB962C8B-B14F-4D97-AF65-F5344CB8AC3E}">
        <p14:creationId xmlns:p14="http://schemas.microsoft.com/office/powerpoint/2010/main" val="102939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t>What is News?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6565" y="1643614"/>
            <a:ext cx="8813510" cy="3209333"/>
          </a:xfrm>
          <a:prstGeom prst="rect">
            <a:avLst/>
          </a:prstGeom>
        </p:spPr>
      </p:pic>
      <p:sp>
        <p:nvSpPr>
          <p:cNvPr id="6"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4090431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5 Minute Break</a:t>
            </a:r>
          </a:p>
        </p:txBody>
      </p:sp>
    </p:spTree>
    <p:extLst>
      <p:ext uri="{BB962C8B-B14F-4D97-AF65-F5344CB8AC3E}">
        <p14:creationId xmlns:p14="http://schemas.microsoft.com/office/powerpoint/2010/main" val="262809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Session II : Social Media</a:t>
            </a:r>
          </a:p>
        </p:txBody>
      </p:sp>
    </p:spTree>
    <p:extLst>
      <p:ext uri="{BB962C8B-B14F-4D97-AF65-F5344CB8AC3E}">
        <p14:creationId xmlns:p14="http://schemas.microsoft.com/office/powerpoint/2010/main" val="262809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Media</a:t>
            </a:r>
          </a:p>
        </p:txBody>
      </p:sp>
      <p:sp>
        <p:nvSpPr>
          <p:cNvPr id="3" name="Content Placeholder 2"/>
          <p:cNvSpPr>
            <a:spLocks noGrp="1"/>
          </p:cNvSpPr>
          <p:nvPr>
            <p:ph idx="1"/>
          </p:nvPr>
        </p:nvSpPr>
        <p:spPr>
          <a:xfrm>
            <a:off x="457200" y="2751515"/>
            <a:ext cx="8229600" cy="3374648"/>
          </a:xfrm>
        </p:spPr>
        <p:txBody>
          <a:bodyPr/>
          <a:lstStyle/>
          <a:p>
            <a:pPr marL="0" indent="0">
              <a:spcBef>
                <a:spcPts val="0"/>
              </a:spcBef>
              <a:buNone/>
            </a:pPr>
            <a:r>
              <a:rPr lang="en-US" b="1" dirty="0"/>
              <a:t>	Nick </a:t>
            </a:r>
            <a:r>
              <a:rPr lang="en-US" b="1" dirty="0" err="1"/>
              <a:t>Hessler</a:t>
            </a:r>
            <a:r>
              <a:rPr lang="en-US" b="1" dirty="0"/>
              <a:t> </a:t>
            </a:r>
            <a:r>
              <a:rPr lang="en-US" dirty="0"/>
              <a:t>– NOAC Social Media Team</a:t>
            </a:r>
          </a:p>
          <a:p>
            <a:pPr marL="0" indent="0">
              <a:spcBef>
                <a:spcPts val="0"/>
              </a:spcBef>
              <a:buNone/>
            </a:pPr>
            <a:r>
              <a:rPr lang="en-US" sz="3200" dirty="0"/>
              <a:t>				Ku-Ni-Eh Lodge </a:t>
            </a:r>
            <a:endParaRPr lang="en-US" dirty="0"/>
          </a:p>
          <a:p>
            <a:pPr marL="0" indent="0">
              <a:spcBef>
                <a:spcPts val="0"/>
              </a:spcBef>
              <a:buNone/>
            </a:pPr>
            <a:r>
              <a:rPr lang="en-US" dirty="0"/>
              <a:t>				</a:t>
            </a:r>
            <a:r>
              <a:rPr lang="en-US" dirty="0" err="1"/>
              <a:t>nthessler@gmail.com</a:t>
            </a:r>
            <a:endParaRPr lang="en-US" dirty="0"/>
          </a:p>
        </p:txBody>
      </p:sp>
    </p:spTree>
    <p:extLst>
      <p:ext uri="{BB962C8B-B14F-4D97-AF65-F5344CB8AC3E}">
        <p14:creationId xmlns:p14="http://schemas.microsoft.com/office/powerpoint/2010/main" val="185029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Session I : The Basics</a:t>
            </a:r>
          </a:p>
        </p:txBody>
      </p:sp>
    </p:spTree>
    <p:extLst>
      <p:ext uri="{BB962C8B-B14F-4D97-AF65-F5344CB8AC3E}">
        <p14:creationId xmlns:p14="http://schemas.microsoft.com/office/powerpoint/2010/main" val="199010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Basics</a:t>
            </a:r>
          </a:p>
        </p:txBody>
      </p:sp>
      <p:sp>
        <p:nvSpPr>
          <p:cNvPr id="3" name="Content Placeholder 2"/>
          <p:cNvSpPr>
            <a:spLocks noGrp="1"/>
          </p:cNvSpPr>
          <p:nvPr>
            <p:ph idx="1"/>
          </p:nvPr>
        </p:nvSpPr>
        <p:spPr/>
        <p:txBody>
          <a:bodyPr/>
          <a:lstStyle/>
          <a:p>
            <a:pPr marL="0" indent="0" algn="ctr">
              <a:buNone/>
            </a:pPr>
            <a:r>
              <a:rPr lang="en-US" b="1" dirty="0"/>
              <a:t>The Power of Social Conversation</a:t>
            </a:r>
          </a:p>
          <a:p>
            <a:pPr marL="0" indent="0" algn="ctr">
              <a:buNone/>
            </a:pPr>
            <a:endParaRPr lang="en-US" b="1" dirty="0"/>
          </a:p>
          <a:p>
            <a:r>
              <a:rPr lang="en-US" sz="2800" dirty="0"/>
              <a:t>It’s where our members are.</a:t>
            </a:r>
          </a:p>
          <a:p>
            <a:r>
              <a:rPr lang="en-US" sz="2800" dirty="0"/>
              <a:t>They can engage at any time, in any place.</a:t>
            </a:r>
          </a:p>
          <a:p>
            <a:r>
              <a:rPr lang="en-US" sz="2800" dirty="0"/>
              <a:t>We can interact with individuals 1:1.</a:t>
            </a:r>
          </a:p>
          <a:p>
            <a:pPr>
              <a:buNone/>
            </a:pPr>
            <a:endParaRPr lang="en-US" sz="2800" dirty="0"/>
          </a:p>
          <a:p>
            <a:pPr algn="ctr">
              <a:buNone/>
            </a:pPr>
            <a:r>
              <a:rPr lang="en-US" sz="2800" b="1" dirty="0"/>
              <a:t>The heart of social media is the conversation.</a:t>
            </a:r>
          </a:p>
          <a:p>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69816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Youth Protection &amp; Social Media</a:t>
            </a:r>
          </a:p>
        </p:txBody>
      </p:sp>
      <p:sp>
        <p:nvSpPr>
          <p:cNvPr id="3" name="Content Placeholder 2"/>
          <p:cNvSpPr>
            <a:spLocks noGrp="1"/>
          </p:cNvSpPr>
          <p:nvPr>
            <p:ph idx="1"/>
          </p:nvPr>
        </p:nvSpPr>
        <p:spPr/>
        <p:txBody>
          <a:bodyPr>
            <a:normAutofit/>
          </a:bodyPr>
          <a:lstStyle/>
          <a:p>
            <a:r>
              <a:rPr lang="en-US" sz="2600" dirty="0"/>
              <a:t>Understand and apply privacy settings</a:t>
            </a:r>
          </a:p>
          <a:p>
            <a:r>
              <a:rPr lang="en-US" sz="2600" dirty="0"/>
              <a:t>Abide by the Oath and Law</a:t>
            </a:r>
          </a:p>
          <a:p>
            <a:r>
              <a:rPr lang="en-US" sz="2600" dirty="0"/>
              <a:t>Safety, including Youth Protection, is a key focus</a:t>
            </a:r>
          </a:p>
          <a:p>
            <a:r>
              <a:rPr lang="en-US" sz="2600" dirty="0"/>
              <a:t>No “one on one contact” online</a:t>
            </a:r>
          </a:p>
          <a:p>
            <a:pPr lvl="1"/>
            <a:r>
              <a:rPr lang="en-US" sz="2200" dirty="0"/>
              <a:t>Public exchanges: OK!</a:t>
            </a:r>
          </a:p>
          <a:p>
            <a:pPr lvl="1"/>
            <a:r>
              <a:rPr lang="en-US" sz="2200" dirty="0"/>
              <a:t>Private / direct messages: &gt;1 adult has access / monitors</a:t>
            </a:r>
          </a:p>
          <a:p>
            <a:r>
              <a:rPr lang="en-US" sz="2600" dirty="0"/>
              <a:t>Maintain youth privacy (no last names, phone numbers, etc.)</a:t>
            </a:r>
          </a:p>
          <a:p>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1182043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6186" y="1899226"/>
            <a:ext cx="4572000" cy="3416320"/>
          </a:xfrm>
          <a:prstGeom prst="rect">
            <a:avLst/>
          </a:prstGeom>
        </p:spPr>
        <p:txBody>
          <a:bodyPr>
            <a:spAutoFit/>
          </a:bodyPr>
          <a:lstStyle/>
          <a:p>
            <a:r>
              <a:rPr lang="en-US" dirty="0"/>
              <a:t>New candidates</a:t>
            </a:r>
          </a:p>
          <a:p>
            <a:r>
              <a:rPr lang="en-US" dirty="0"/>
              <a:t>Lodge members</a:t>
            </a:r>
          </a:p>
          <a:p>
            <a:pPr lvl="1"/>
            <a:r>
              <a:rPr lang="en-US" dirty="0"/>
              <a:t>Brotherhood candidates</a:t>
            </a:r>
          </a:p>
          <a:p>
            <a:pPr lvl="1"/>
            <a:r>
              <a:rPr lang="en-US" dirty="0"/>
              <a:t>Committees</a:t>
            </a:r>
          </a:p>
          <a:p>
            <a:pPr lvl="1"/>
            <a:r>
              <a:rPr lang="en-US" dirty="0"/>
              <a:t>Chapters</a:t>
            </a:r>
          </a:p>
          <a:p>
            <a:pPr lvl="1"/>
            <a:r>
              <a:rPr lang="en-US" dirty="0"/>
              <a:t>Event attendees (e.g. NOAC)</a:t>
            </a:r>
          </a:p>
          <a:p>
            <a:pPr lvl="1"/>
            <a:r>
              <a:rPr lang="en-US" dirty="0"/>
              <a:t>Others?</a:t>
            </a:r>
          </a:p>
          <a:p>
            <a:r>
              <a:rPr lang="en-US" dirty="0"/>
              <a:t>Parents</a:t>
            </a:r>
          </a:p>
          <a:p>
            <a:r>
              <a:rPr lang="en-US" dirty="0"/>
              <a:t>Unit &amp; council leaders</a:t>
            </a:r>
          </a:p>
          <a:p>
            <a:r>
              <a:rPr lang="en-US" dirty="0"/>
              <a:t>Lodge alumni</a:t>
            </a:r>
          </a:p>
          <a:p>
            <a:r>
              <a:rPr lang="en-US" dirty="0"/>
              <a:t>General public</a:t>
            </a:r>
          </a:p>
          <a:p>
            <a:r>
              <a:rPr lang="en-US" dirty="0"/>
              <a:t>Others?</a:t>
            </a:r>
          </a:p>
        </p:txBody>
      </p:sp>
      <p:sp>
        <p:nvSpPr>
          <p:cNvPr id="6" name="Rectangle 5"/>
          <p:cNvSpPr/>
          <p:nvPr/>
        </p:nvSpPr>
        <p:spPr>
          <a:xfrm>
            <a:off x="4856450" y="2211425"/>
            <a:ext cx="4094766" cy="923330"/>
          </a:xfrm>
          <a:prstGeom prst="rect">
            <a:avLst/>
          </a:prstGeom>
        </p:spPr>
        <p:txBody>
          <a:bodyPr wrap="square">
            <a:spAutoFit/>
          </a:bodyPr>
          <a:lstStyle/>
          <a:p>
            <a:r>
              <a:rPr lang="en-US" dirty="0"/>
              <a:t>Inspire</a:t>
            </a:r>
          </a:p>
          <a:p>
            <a:r>
              <a:rPr lang="en-US" dirty="0"/>
              <a:t>Educate</a:t>
            </a:r>
          </a:p>
          <a:p>
            <a:r>
              <a:rPr lang="en-US" dirty="0"/>
              <a:t>Entertain</a:t>
            </a:r>
          </a:p>
        </p:txBody>
      </p:sp>
      <p:sp>
        <p:nvSpPr>
          <p:cNvPr id="7" name="Text Placeholder 6"/>
          <p:cNvSpPr txBox="1">
            <a:spLocks/>
          </p:cNvSpPr>
          <p:nvPr/>
        </p:nvSpPr>
        <p:spPr>
          <a:xfrm>
            <a:off x="4645025" y="1535113"/>
            <a:ext cx="4041775" cy="626792"/>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What do we want to do?</a:t>
            </a:r>
          </a:p>
        </p:txBody>
      </p:sp>
      <p:sp>
        <p:nvSpPr>
          <p:cNvPr id="8" name="Text Placeholder 4"/>
          <p:cNvSpPr txBox="1">
            <a:spLocks/>
          </p:cNvSpPr>
          <p:nvPr/>
        </p:nvSpPr>
        <p:spPr>
          <a:xfrm>
            <a:off x="169914" y="1535113"/>
            <a:ext cx="4040188" cy="639762"/>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Museo Sans 300"/>
                <a:ea typeface="+mn-ea"/>
                <a:cs typeface="Museo Sans 300"/>
              </a:defRPr>
            </a:lvl1pPr>
            <a:lvl2pPr marL="742950" indent="-285750" algn="l" defTabSz="457200" rtl="0" eaLnBrk="1" latinLnBrk="0" hangingPunct="1">
              <a:spcBef>
                <a:spcPct val="20000"/>
              </a:spcBef>
              <a:buFont typeface="Arial"/>
              <a:buChar char="–"/>
              <a:defRPr sz="2800" b="0" i="0" kern="1200">
                <a:solidFill>
                  <a:schemeClr val="tx1"/>
                </a:solidFill>
                <a:latin typeface="Museo Sans 300"/>
                <a:ea typeface="+mn-ea"/>
                <a:cs typeface="Museo Sans 300"/>
              </a:defRPr>
            </a:lvl2pPr>
            <a:lvl3pPr marL="1143000" indent="-228600" algn="l" defTabSz="457200" rtl="0" eaLnBrk="1" latinLnBrk="0" hangingPunct="1">
              <a:spcBef>
                <a:spcPct val="20000"/>
              </a:spcBef>
              <a:buFont typeface="Arial"/>
              <a:buChar char="•"/>
              <a:defRPr sz="2400" b="0" i="0" kern="1200">
                <a:solidFill>
                  <a:schemeClr val="tx1"/>
                </a:solidFill>
                <a:latin typeface="Museo Sans 300"/>
                <a:ea typeface="+mn-ea"/>
                <a:cs typeface="Museo Sans 300"/>
              </a:defRPr>
            </a:lvl3pPr>
            <a:lvl4pPr marL="16002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4pPr>
            <a:lvl5pPr marL="2057400" indent="-228600" algn="l" defTabSz="457200" rtl="0" eaLnBrk="1" latinLnBrk="0" hangingPunct="1">
              <a:spcBef>
                <a:spcPct val="20000"/>
              </a:spcBef>
              <a:buFont typeface="Arial"/>
              <a:buChar char="»"/>
              <a:defRPr sz="2000" b="0" i="0" kern="1200">
                <a:solidFill>
                  <a:schemeClr val="tx1"/>
                </a:solidFill>
                <a:latin typeface="Museo Sans 300"/>
                <a:ea typeface="+mn-ea"/>
                <a:cs typeface="Museo Sans 3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Who do we need to reach?</a:t>
            </a:r>
            <a:endParaRPr lang="en-US" dirty="0"/>
          </a:p>
        </p:txBody>
      </p:sp>
      <p:sp>
        <p:nvSpPr>
          <p:cNvPr id="9" name="TextBox 8"/>
          <p:cNvSpPr txBox="1"/>
          <p:nvPr/>
        </p:nvSpPr>
        <p:spPr>
          <a:xfrm>
            <a:off x="457201" y="5304175"/>
            <a:ext cx="8229600" cy="369332"/>
          </a:xfrm>
          <a:prstGeom prst="rect">
            <a:avLst/>
          </a:prstGeom>
          <a:noFill/>
        </p:spPr>
        <p:txBody>
          <a:bodyPr wrap="square" rtlCol="0">
            <a:spAutoFit/>
          </a:bodyPr>
          <a:lstStyle/>
          <a:p>
            <a:pPr algn="ctr"/>
            <a:r>
              <a:rPr lang="en-US" b="1" dirty="0"/>
              <a:t>Different audiences = different needs = different platforms = different content.</a:t>
            </a:r>
          </a:p>
        </p:txBody>
      </p:sp>
      <p:sp>
        <p:nvSpPr>
          <p:cNvPr id="10" name="Title 3"/>
          <p:cNvSpPr>
            <a:spLocks noGrp="1"/>
          </p:cNvSpPr>
          <p:nvPr>
            <p:ph type="title"/>
          </p:nvPr>
        </p:nvSpPr>
        <p:spPr/>
        <p:txBody>
          <a:bodyPr/>
          <a:lstStyle/>
          <a:p>
            <a:r>
              <a:rPr lang="en-US" b="1" dirty="0"/>
              <a:t>Choosing the Right Platforms</a:t>
            </a:r>
          </a:p>
        </p:txBody>
      </p:sp>
      <p:sp>
        <p:nvSpPr>
          <p:cNvPr id="11"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237711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Media Basics</a:t>
            </a:r>
          </a:p>
        </p:txBody>
      </p:sp>
      <p:sp>
        <p:nvSpPr>
          <p:cNvPr id="3" name="Content Placeholder 2"/>
          <p:cNvSpPr>
            <a:spLocks noGrp="1"/>
          </p:cNvSpPr>
          <p:nvPr>
            <p:ph idx="1"/>
          </p:nvPr>
        </p:nvSpPr>
        <p:spPr/>
        <p:txBody>
          <a:bodyPr>
            <a:normAutofit/>
          </a:bodyPr>
          <a:lstStyle/>
          <a:p>
            <a:pPr marL="0" indent="0" algn="ctr">
              <a:buNone/>
            </a:pPr>
            <a:endParaRPr lang="en-US" sz="4000" b="1" dirty="0"/>
          </a:p>
          <a:p>
            <a:pPr marL="0" indent="0" algn="ctr">
              <a:buNone/>
            </a:pPr>
            <a:r>
              <a:rPr lang="en-US" sz="4000" b="1" dirty="0"/>
              <a:t>Which Platforms to Play On?</a:t>
            </a:r>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300610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Which Platforms to Play On?</a:t>
            </a:r>
          </a:p>
        </p:txBody>
      </p:sp>
      <p:sp>
        <p:nvSpPr>
          <p:cNvPr id="5" name="Content Placeholder 2"/>
          <p:cNvSpPr>
            <a:spLocks noGrp="1"/>
          </p:cNvSpPr>
          <p:nvPr>
            <p:ph idx="1"/>
          </p:nvPr>
        </p:nvSpPr>
        <p:spPr/>
        <p:txBody>
          <a:bodyPr/>
          <a:lstStyle/>
          <a:p>
            <a:r>
              <a:rPr lang="en-US" dirty="0" err="1"/>
              <a:t>Facebook</a:t>
            </a:r>
            <a:r>
              <a:rPr lang="en-US" dirty="0"/>
              <a:t> / Google+</a:t>
            </a:r>
          </a:p>
          <a:p>
            <a:r>
              <a:rPr lang="en-US" dirty="0"/>
              <a:t>Twitter</a:t>
            </a:r>
          </a:p>
          <a:p>
            <a:r>
              <a:rPr lang="en-US" dirty="0"/>
              <a:t>YouTube</a:t>
            </a:r>
          </a:p>
          <a:p>
            <a:r>
              <a:rPr lang="en-US" dirty="0" err="1"/>
              <a:t>Instagram</a:t>
            </a:r>
            <a:endParaRPr lang="en-US" dirty="0"/>
          </a:p>
          <a:p>
            <a:r>
              <a:rPr lang="en-US" dirty="0" err="1"/>
              <a:t>Snapchat</a:t>
            </a:r>
            <a:endParaRPr lang="en-US" dirty="0"/>
          </a:p>
          <a:p>
            <a:r>
              <a:rPr lang="en-US" dirty="0" err="1"/>
              <a:t>Pinterest</a:t>
            </a:r>
            <a:endParaRPr lang="en-US" dirty="0"/>
          </a:p>
          <a:p>
            <a:r>
              <a:rPr lang="en-US" dirty="0"/>
              <a:t>Others?</a:t>
            </a:r>
          </a:p>
        </p:txBody>
      </p:sp>
      <p:sp>
        <p:nvSpPr>
          <p:cNvPr id="6"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84778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Best Practices for Creating Engaging Content</a:t>
            </a:r>
          </a:p>
        </p:txBody>
      </p:sp>
      <p:sp>
        <p:nvSpPr>
          <p:cNvPr id="3" name="Content Placeholder 2"/>
          <p:cNvSpPr>
            <a:spLocks noGrp="1"/>
          </p:cNvSpPr>
          <p:nvPr>
            <p:ph sz="half" idx="1"/>
          </p:nvPr>
        </p:nvSpPr>
        <p:spPr/>
        <p:txBody>
          <a:bodyPr/>
          <a:lstStyle/>
          <a:p>
            <a:r>
              <a:rPr lang="en-US" sz="2400" dirty="0"/>
              <a:t>Emoticons </a:t>
            </a:r>
            <a:r>
              <a:rPr lang="en-US" sz="2400" dirty="0">
                <a:sym typeface="Wingdings"/>
              </a:rPr>
              <a:t></a:t>
            </a:r>
          </a:p>
          <a:p>
            <a:r>
              <a:rPr lang="en-US" sz="2400" dirty="0">
                <a:sym typeface="Wingdings"/>
              </a:rPr>
              <a:t>Questions?</a:t>
            </a:r>
          </a:p>
          <a:p>
            <a:r>
              <a:rPr lang="en-US" sz="2400" dirty="0">
                <a:sym typeface="Wingdings"/>
              </a:rPr>
              <a:t>Short</a:t>
            </a:r>
          </a:p>
          <a:p>
            <a:r>
              <a:rPr lang="en-US" sz="2400" dirty="0">
                <a:sym typeface="Wingdings"/>
              </a:rPr>
              <a:t>“What’s in it for me?”</a:t>
            </a:r>
          </a:p>
          <a:p>
            <a:r>
              <a:rPr lang="en-US" sz="2400" dirty="0">
                <a:sym typeface="Wingdings"/>
              </a:rPr>
              <a:t>Photos &amp; video</a:t>
            </a:r>
          </a:p>
          <a:p>
            <a:pPr lvl="1"/>
            <a:r>
              <a:rPr lang="en-US" sz="2000" dirty="0" err="1">
                <a:sym typeface="Wingdings"/>
              </a:rPr>
              <a:t>Infographics</a:t>
            </a:r>
            <a:r>
              <a:rPr lang="en-US" sz="2000" dirty="0">
                <a:sym typeface="Wingdings"/>
              </a:rPr>
              <a:t> / illustrations</a:t>
            </a:r>
          </a:p>
          <a:p>
            <a:r>
              <a:rPr lang="en-US" sz="2400" dirty="0">
                <a:sym typeface="Wingdings"/>
              </a:rPr>
              <a:t>Share good 3</a:t>
            </a:r>
            <a:r>
              <a:rPr lang="en-US" sz="2400" baseline="30000" dirty="0">
                <a:sym typeface="Wingdings"/>
              </a:rPr>
              <a:t>rd</a:t>
            </a:r>
            <a:r>
              <a:rPr lang="en-US" sz="2400" dirty="0">
                <a:sym typeface="Wingdings"/>
              </a:rPr>
              <a:t> party content</a:t>
            </a:r>
          </a:p>
          <a:p>
            <a:endParaRPr lang="en-US" dirty="0"/>
          </a:p>
        </p:txBody>
      </p:sp>
      <p:sp>
        <p:nvSpPr>
          <p:cNvPr id="4" name="Content Placeholder 3"/>
          <p:cNvSpPr>
            <a:spLocks noGrp="1"/>
          </p:cNvSpPr>
          <p:nvPr>
            <p:ph sz="half" idx="2"/>
          </p:nvPr>
        </p:nvSpPr>
        <p:spPr/>
        <p:txBody>
          <a:bodyPr/>
          <a:lstStyle/>
          <a:p>
            <a:r>
              <a:rPr lang="en-US" dirty="0"/>
              <a:t>“</a:t>
            </a:r>
            <a:r>
              <a:rPr lang="en-US" sz="2400" dirty="0"/>
              <a:t>Rule of Thirds”</a:t>
            </a:r>
          </a:p>
          <a:p>
            <a:pPr lvl="1"/>
            <a:r>
              <a:rPr lang="en-US" sz="2000" dirty="0"/>
              <a:t>1/3 about “us”</a:t>
            </a:r>
          </a:p>
          <a:p>
            <a:pPr lvl="1"/>
            <a:r>
              <a:rPr lang="en-US" sz="2000" dirty="0"/>
              <a:t>1/3 from “thought leaders”</a:t>
            </a:r>
          </a:p>
          <a:p>
            <a:pPr lvl="1"/>
            <a:r>
              <a:rPr lang="en-US" sz="2000" dirty="0"/>
              <a:t>1/3 personal </a:t>
            </a:r>
            <a:r>
              <a:rPr lang="en-US" sz="2000" dirty="0" err="1"/>
              <a:t>interations</a:t>
            </a:r>
            <a:endParaRPr lang="en-US" sz="2000" dirty="0"/>
          </a:p>
          <a:p>
            <a:r>
              <a:rPr lang="en-US" sz="2400" dirty="0"/>
              <a:t>Be provocative &amp; bold</a:t>
            </a:r>
          </a:p>
          <a:p>
            <a:pPr lvl="1"/>
            <a:r>
              <a:rPr lang="en-US" sz="2000" dirty="0"/>
              <a:t>No </a:t>
            </a:r>
            <a:r>
              <a:rPr lang="en-US" sz="2000" dirty="0" err="1"/>
              <a:t>clickbait</a:t>
            </a:r>
            <a:r>
              <a:rPr lang="en-US" sz="2000" dirty="0"/>
              <a:t>!</a:t>
            </a:r>
          </a:p>
          <a:p>
            <a:r>
              <a:rPr lang="en-US" sz="2400" dirty="0"/>
              <a:t>Be innovative!</a:t>
            </a:r>
          </a:p>
          <a:p>
            <a:pPr lvl="1"/>
            <a:r>
              <a:rPr lang="en-US" sz="2000" dirty="0"/>
              <a:t>Learn from others</a:t>
            </a:r>
          </a:p>
          <a:p>
            <a:endParaRPr lang="en-US" sz="2400" dirty="0"/>
          </a:p>
        </p:txBody>
      </p:sp>
      <p:sp>
        <p:nvSpPr>
          <p:cNvPr id="8"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20322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Social Media</a:t>
            </a:r>
          </a:p>
        </p:txBody>
      </p:sp>
      <p:sp>
        <p:nvSpPr>
          <p:cNvPr id="3" name="Content Placeholder 2"/>
          <p:cNvSpPr>
            <a:spLocks noGrp="1"/>
          </p:cNvSpPr>
          <p:nvPr>
            <p:ph sz="half" idx="1"/>
          </p:nvPr>
        </p:nvSpPr>
        <p:spPr/>
        <p:txBody>
          <a:bodyPr>
            <a:normAutofit/>
          </a:bodyPr>
          <a:lstStyle/>
          <a:p>
            <a:r>
              <a:rPr lang="en-US" sz="2400" dirty="0"/>
              <a:t>Appoint youth/adult leadership</a:t>
            </a:r>
          </a:p>
          <a:p>
            <a:r>
              <a:rPr lang="en-US" sz="2400" dirty="0"/>
              <a:t>Create a team</a:t>
            </a:r>
          </a:p>
          <a:p>
            <a:r>
              <a:rPr lang="en-US" sz="2400" dirty="0"/>
              <a:t>Use an editorial calendar</a:t>
            </a:r>
          </a:p>
          <a:p>
            <a:r>
              <a:rPr lang="en-US" sz="2400" dirty="0"/>
              <a:t>Set up channels with security</a:t>
            </a:r>
          </a:p>
          <a:p>
            <a:r>
              <a:rPr lang="en-US" sz="2400" dirty="0"/>
              <a:t>Consider a management tool (e.g. </a:t>
            </a:r>
            <a:r>
              <a:rPr lang="en-US" sz="2400" dirty="0" err="1"/>
              <a:t>HootSuite</a:t>
            </a:r>
            <a:r>
              <a:rPr lang="en-US" sz="2400" dirty="0"/>
              <a:t>)</a:t>
            </a:r>
          </a:p>
          <a:p>
            <a:endParaRPr lang="en-US" dirty="0"/>
          </a:p>
        </p:txBody>
      </p:sp>
      <p:sp>
        <p:nvSpPr>
          <p:cNvPr id="4" name="Content Placeholder 3"/>
          <p:cNvSpPr>
            <a:spLocks noGrp="1"/>
          </p:cNvSpPr>
          <p:nvPr>
            <p:ph sz="half" idx="2"/>
          </p:nvPr>
        </p:nvSpPr>
        <p:spPr>
          <a:xfrm>
            <a:off x="4648200" y="1600200"/>
            <a:ext cx="4166934" cy="4525963"/>
          </a:xfrm>
        </p:spPr>
        <p:txBody>
          <a:bodyPr>
            <a:normAutofit/>
          </a:bodyPr>
          <a:lstStyle/>
          <a:p>
            <a:r>
              <a:rPr lang="en-US" sz="2400" dirty="0"/>
              <a:t>Monitor, respond, delete, ban</a:t>
            </a:r>
          </a:p>
          <a:p>
            <a:r>
              <a:rPr lang="en-US" sz="2400" dirty="0"/>
              <a:t>Follow BSA and OA style conventions &amp; branding</a:t>
            </a:r>
          </a:p>
          <a:p>
            <a:r>
              <a:rPr lang="en-US" sz="2400" dirty="0"/>
              <a:t>Be consistent across channels &amp; with your own lodge’s brand</a:t>
            </a:r>
          </a:p>
          <a:p>
            <a:r>
              <a:rPr lang="en-US" sz="2400" dirty="0"/>
              <a:t>Get educated and keep learning &amp; experimenting! </a:t>
            </a:r>
            <a:r>
              <a:rPr lang="en-US" sz="2400" dirty="0">
                <a:sym typeface="Wingdings"/>
              </a:rPr>
              <a:t></a:t>
            </a:r>
          </a:p>
          <a:p>
            <a:endParaRPr lang="en-US" sz="2400"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873558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p:txBody>
          <a:bodyPr>
            <a:normAutofit/>
          </a:bodyPr>
          <a:lstStyle/>
          <a:p>
            <a:r>
              <a:rPr lang="en-US" sz="2800" dirty="0"/>
              <a:t>Social media may be one of the most effective, fastest ways to have inspire, educate, and even entertain lodge members through relevant conversations.</a:t>
            </a:r>
          </a:p>
          <a:p>
            <a:r>
              <a:rPr lang="en-US" sz="2800" dirty="0"/>
              <a:t>Used correctly, social media can empower </a:t>
            </a:r>
            <a:r>
              <a:rPr lang="en-US" sz="2800" dirty="0" err="1"/>
              <a:t>Arrowmen</a:t>
            </a:r>
            <a:r>
              <a:rPr lang="en-US" sz="2800" dirty="0"/>
              <a:t> to better live a life of servant leadership through daily interaction with the Order of the Arrow’s programs and values. </a:t>
            </a:r>
          </a:p>
          <a:p>
            <a:endParaRPr lang="en-US" dirty="0"/>
          </a:p>
        </p:txBody>
      </p:sp>
      <p:sp>
        <p:nvSpPr>
          <p:cNvPr id="5" name="Title 1"/>
          <p:cNvSpPr txBox="1">
            <a:spLocks/>
          </p:cNvSpPr>
          <p:nvPr/>
        </p:nvSpPr>
        <p:spPr>
          <a:xfrm>
            <a:off x="4607615" y="5600714"/>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Nick </a:t>
            </a:r>
            <a:r>
              <a:rPr lang="en-US" sz="1400" b="1" dirty="0" err="1"/>
              <a:t>Hessler</a:t>
            </a:r>
            <a:r>
              <a:rPr lang="en-US" sz="1400" b="1" dirty="0"/>
              <a:t> – NOAC Social Media</a:t>
            </a:r>
            <a:r>
              <a:rPr lang="en-US" sz="1400" dirty="0"/>
              <a:t> </a:t>
            </a:r>
            <a:r>
              <a:rPr lang="en-US" sz="1400" b="1" dirty="0"/>
              <a:t>Team</a:t>
            </a:r>
          </a:p>
          <a:p>
            <a:endParaRPr lang="en-US" sz="1400" dirty="0"/>
          </a:p>
        </p:txBody>
      </p:sp>
    </p:spTree>
    <p:extLst>
      <p:ext uri="{BB962C8B-B14F-4D97-AF65-F5344CB8AC3E}">
        <p14:creationId xmlns:p14="http://schemas.microsoft.com/office/powerpoint/2010/main" val="421382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Basics</a:t>
            </a:r>
          </a:p>
        </p:txBody>
      </p:sp>
      <p:sp>
        <p:nvSpPr>
          <p:cNvPr id="3" name="Content Placeholder 2"/>
          <p:cNvSpPr>
            <a:spLocks noGrp="1"/>
          </p:cNvSpPr>
          <p:nvPr>
            <p:ph idx="1"/>
          </p:nvPr>
        </p:nvSpPr>
        <p:spPr>
          <a:xfrm>
            <a:off x="457200" y="1874659"/>
            <a:ext cx="8229600" cy="3461883"/>
          </a:xfrm>
        </p:spPr>
        <p:txBody>
          <a:bodyPr/>
          <a:lstStyle/>
          <a:p>
            <a:pPr marL="0" indent="0">
              <a:spcBef>
                <a:spcPts val="0"/>
              </a:spcBef>
              <a:buNone/>
            </a:pPr>
            <a:r>
              <a:rPr lang="en-US" b="1" dirty="0"/>
              <a:t>Doug </a:t>
            </a:r>
            <a:r>
              <a:rPr lang="en-US" b="1" dirty="0" err="1"/>
              <a:t>Kupec</a:t>
            </a:r>
            <a:r>
              <a:rPr lang="en-US" b="1" dirty="0"/>
              <a:t> </a:t>
            </a:r>
            <a:r>
              <a:rPr lang="en-US" dirty="0"/>
              <a:t>– Production Team </a:t>
            </a:r>
          </a:p>
          <a:p>
            <a:pPr marL="457200" lvl="1" indent="0">
              <a:spcBef>
                <a:spcPts val="0"/>
              </a:spcBef>
              <a:buNone/>
            </a:pPr>
            <a:r>
              <a:rPr lang="en-US" sz="3200" dirty="0"/>
              <a:t>			Web Adviser</a:t>
            </a:r>
          </a:p>
          <a:p>
            <a:pPr marL="457200" lvl="1" indent="0">
              <a:spcBef>
                <a:spcPts val="0"/>
              </a:spcBef>
              <a:buNone/>
            </a:pPr>
            <a:r>
              <a:rPr lang="en-US" sz="3200" dirty="0"/>
              <a:t>			</a:t>
            </a:r>
            <a:r>
              <a:rPr lang="en-US" sz="3200" dirty="0" err="1"/>
              <a:t>Wapashuwi</a:t>
            </a:r>
            <a:r>
              <a:rPr lang="en-US" sz="3200" dirty="0"/>
              <a:t> Lodge</a:t>
            </a:r>
          </a:p>
          <a:p>
            <a:pPr marL="0" indent="0">
              <a:spcBef>
                <a:spcPts val="0"/>
              </a:spcBef>
              <a:buNone/>
            </a:pPr>
            <a:r>
              <a:rPr lang="en-US" dirty="0"/>
              <a:t>				dmk11@case.edu</a:t>
            </a:r>
          </a:p>
        </p:txBody>
      </p:sp>
    </p:spTree>
    <p:extLst>
      <p:ext uri="{BB962C8B-B14F-4D97-AF65-F5344CB8AC3E}">
        <p14:creationId xmlns:p14="http://schemas.microsoft.com/office/powerpoint/2010/main" val="2751012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normAutofit/>
          </a:bodyPr>
          <a:lstStyle/>
          <a:p>
            <a:pPr marL="0" indent="0" algn="ctr">
              <a:buNone/>
            </a:pPr>
            <a:endParaRPr lang="en-US" sz="4800" b="1" dirty="0"/>
          </a:p>
          <a:p>
            <a:pPr marL="0" indent="0" algn="ctr">
              <a:buNone/>
            </a:pPr>
            <a:r>
              <a:rPr lang="en-US" sz="4800" b="1" dirty="0"/>
              <a:t>Please raise your hand if your lodge has a website</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a:t>
            </a:r>
          </a:p>
          <a:p>
            <a:endParaRPr lang="en-US" sz="1400" dirty="0"/>
          </a:p>
        </p:txBody>
      </p:sp>
    </p:spTree>
    <p:extLst>
      <p:ext uri="{BB962C8B-B14F-4D97-AF65-F5344CB8AC3E}">
        <p14:creationId xmlns:p14="http://schemas.microsoft.com/office/powerpoint/2010/main" val="143331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600" b="1" dirty="0"/>
              <a:t>OA Communications Team Overview</a:t>
            </a:r>
          </a:p>
        </p:txBody>
      </p:sp>
      <p:sp>
        <p:nvSpPr>
          <p:cNvPr id="3" name="Content Placeholder 2"/>
          <p:cNvSpPr>
            <a:spLocks noGrp="1"/>
          </p:cNvSpPr>
          <p:nvPr>
            <p:ph idx="1"/>
          </p:nvPr>
        </p:nvSpPr>
        <p:spPr>
          <a:xfrm>
            <a:off x="1017072" y="2626909"/>
            <a:ext cx="7107894" cy="2127493"/>
          </a:xfrm>
        </p:spPr>
        <p:txBody>
          <a:bodyPr>
            <a:normAutofit lnSpcReduction="10000"/>
          </a:bodyPr>
          <a:lstStyle/>
          <a:p>
            <a:pPr marL="0" indent="0">
              <a:buNone/>
            </a:pPr>
            <a:r>
              <a:rPr lang="en-US" b="1" dirty="0"/>
              <a:t>Mike </a:t>
            </a:r>
            <a:r>
              <a:rPr lang="en-US" b="1" dirty="0" err="1"/>
              <a:t>DeSocio</a:t>
            </a:r>
            <a:r>
              <a:rPr lang="en-US" b="1" dirty="0"/>
              <a:t> </a:t>
            </a:r>
            <a:r>
              <a:rPr lang="en-US" dirty="0"/>
              <a:t>- Brand &amp; Identity Lead</a:t>
            </a:r>
          </a:p>
          <a:p>
            <a:pPr marL="0" indent="0">
              <a:buNone/>
            </a:pPr>
            <a:r>
              <a:rPr lang="en-US" dirty="0"/>
              <a:t>			Na </a:t>
            </a:r>
            <a:r>
              <a:rPr lang="en-US" dirty="0" err="1"/>
              <a:t>Tsi</a:t>
            </a:r>
            <a:r>
              <a:rPr lang="en-US" dirty="0"/>
              <a:t> Hi Lodge</a:t>
            </a:r>
          </a:p>
          <a:p>
            <a:pPr marL="0" indent="0">
              <a:buNone/>
            </a:pPr>
            <a:r>
              <a:rPr lang="en-US" dirty="0"/>
              <a:t>			</a:t>
            </a:r>
            <a:r>
              <a:rPr lang="en-US" dirty="0" err="1"/>
              <a:t>mike@mikedesocio.com</a:t>
            </a:r>
            <a:endParaRPr lang="en-US" dirty="0"/>
          </a:p>
        </p:txBody>
      </p:sp>
    </p:spTree>
    <p:extLst>
      <p:ext uri="{BB962C8B-B14F-4D97-AF65-F5344CB8AC3E}">
        <p14:creationId xmlns:p14="http://schemas.microsoft.com/office/powerpoint/2010/main" val="149896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879187"/>
          </a:xfrm>
        </p:spPr>
        <p:txBody>
          <a:bodyPr>
            <a:normAutofit/>
          </a:bodyPr>
          <a:lstStyle/>
          <a:p>
            <a:pPr marL="0" indent="0" algn="ctr">
              <a:buNone/>
            </a:pPr>
            <a:r>
              <a:rPr lang="en-US" sz="3600" dirty="0"/>
              <a:t>Is your primary audience </a:t>
            </a:r>
            <a:r>
              <a:rPr lang="en-US" sz="3600" dirty="0" err="1"/>
              <a:t>Arrowmen</a:t>
            </a:r>
            <a:r>
              <a:rPr lang="en-US" sz="3600" dirty="0"/>
              <a:t>?</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
        <p:nvSpPr>
          <p:cNvPr id="6" name="Title 1"/>
          <p:cNvSpPr>
            <a:spLocks noGrp="1"/>
          </p:cNvSpPr>
          <p:nvPr>
            <p:ph type="title"/>
          </p:nvPr>
        </p:nvSpPr>
        <p:spPr/>
        <p:txBody>
          <a:bodyPr/>
          <a:lstStyle/>
          <a:p>
            <a:r>
              <a:rPr lang="en-US" b="1" dirty="0"/>
              <a:t>Website Basics</a:t>
            </a:r>
          </a:p>
        </p:txBody>
      </p:sp>
      <p:sp>
        <p:nvSpPr>
          <p:cNvPr id="8" name="Title 1"/>
          <p:cNvSpPr txBox="1">
            <a:spLocks/>
          </p:cNvSpPr>
          <p:nvPr/>
        </p:nvSpPr>
        <p:spPr>
          <a:xfrm>
            <a:off x="623523" y="2479387"/>
            <a:ext cx="8063277" cy="21165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6600" b="1" dirty="0"/>
              <a:t>NO</a:t>
            </a:r>
          </a:p>
        </p:txBody>
      </p:sp>
    </p:spTree>
    <p:extLst>
      <p:ext uri="{BB962C8B-B14F-4D97-AF65-F5344CB8AC3E}">
        <p14:creationId xmlns:p14="http://schemas.microsoft.com/office/powerpoint/2010/main" val="19908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lstStyle/>
          <a:p>
            <a:pPr marL="0" indent="0" algn="ctr">
              <a:buNone/>
            </a:pPr>
            <a:r>
              <a:rPr lang="en-US" sz="3600" b="1" dirty="0"/>
              <a:t>The website primary audience is…</a:t>
            </a:r>
          </a:p>
          <a:p>
            <a:pPr marL="0" indent="0">
              <a:buNone/>
            </a:pPr>
            <a:endParaRPr lang="en-US" dirty="0"/>
          </a:p>
          <a:p>
            <a:pPr marL="0" indent="0" algn="ctr">
              <a:buNone/>
            </a:pPr>
            <a:r>
              <a:rPr lang="en-US" sz="4000" b="1" u="sng" dirty="0"/>
              <a:t>Mom</a:t>
            </a:r>
            <a:r>
              <a:rPr lang="en-US" sz="4000" dirty="0"/>
              <a:t>, dad, guardians!</a:t>
            </a:r>
          </a:p>
          <a:p>
            <a:pPr marL="0" indent="0" algn="ctr">
              <a:buNone/>
            </a:pPr>
            <a:r>
              <a:rPr lang="en-US" dirty="0"/>
              <a:t>They need to know the details.</a:t>
            </a:r>
          </a:p>
          <a:p>
            <a:pPr marL="0" indent="0" algn="ctr">
              <a:buNone/>
            </a:pPr>
            <a:r>
              <a:rPr lang="en-US" sz="2800" dirty="0"/>
              <a:t>(when?, where?, how much?)</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721261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What Makes a Great Post </a:t>
            </a:r>
            <a:br>
              <a:rPr lang="en-US" b="1" dirty="0"/>
            </a:br>
            <a:r>
              <a:rPr lang="en-US" b="1" dirty="0"/>
              <a:t>on the Website?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Who can attend?</a:t>
            </a:r>
          </a:p>
          <a:p>
            <a:pPr lvl="1"/>
            <a:r>
              <a:rPr lang="en-US" sz="1800" dirty="0"/>
              <a:t>Vigil members, the entire lodge</a:t>
            </a:r>
          </a:p>
          <a:p>
            <a:pPr marL="0" indent="0">
              <a:buNone/>
            </a:pPr>
            <a:r>
              <a:rPr lang="en-US" dirty="0"/>
              <a:t>B. What is the event?</a:t>
            </a:r>
          </a:p>
          <a:p>
            <a:pPr lvl="1"/>
            <a:r>
              <a:rPr lang="en-US" sz="1800" dirty="0"/>
              <a:t>Describe the event, cost, and promote, promote, promote!</a:t>
            </a:r>
          </a:p>
          <a:p>
            <a:pPr lvl="1"/>
            <a:r>
              <a:rPr lang="en-US" sz="1800" dirty="0"/>
              <a:t>Add a picture</a:t>
            </a:r>
          </a:p>
          <a:p>
            <a:pPr marL="0" indent="0">
              <a:buNone/>
            </a:pPr>
            <a:r>
              <a:rPr lang="en-US" dirty="0"/>
              <a:t>C. When?</a:t>
            </a:r>
          </a:p>
          <a:p>
            <a:pPr lvl="1"/>
            <a:r>
              <a:rPr lang="en-US" sz="1800" dirty="0"/>
              <a:t>Dates and times, including deadlines for registering</a:t>
            </a:r>
          </a:p>
          <a:p>
            <a:pPr marL="0" indent="0">
              <a:buNone/>
            </a:pPr>
            <a:r>
              <a:rPr lang="en-US" dirty="0"/>
              <a:t>D. Where?</a:t>
            </a:r>
          </a:p>
          <a:p>
            <a:pPr lvl="1"/>
            <a:r>
              <a:rPr lang="en-US" sz="1800" dirty="0"/>
              <a:t>Location of the event</a:t>
            </a:r>
          </a:p>
          <a:p>
            <a:pPr marL="0" indent="0">
              <a:buNone/>
            </a:pPr>
            <a:r>
              <a:rPr lang="en-US" dirty="0"/>
              <a:t>E. How to sign up</a:t>
            </a:r>
          </a:p>
          <a:p>
            <a:pPr lvl="1"/>
            <a:r>
              <a:rPr lang="en-US" sz="1800" dirty="0"/>
              <a:t>Registration forms can be printed or register online</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3914770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lstStyle/>
          <a:p>
            <a:pPr marL="0" indent="0" algn="ctr">
              <a:buNone/>
            </a:pPr>
            <a:r>
              <a:rPr lang="en-US" sz="3600" b="1" dirty="0"/>
              <a:t>Additional Important Items</a:t>
            </a:r>
          </a:p>
          <a:p>
            <a:pPr marL="0" indent="0" algn="ctr">
              <a:buNone/>
            </a:pPr>
            <a:endParaRPr lang="en-US" sz="3600" b="1" dirty="0"/>
          </a:p>
          <a:p>
            <a:r>
              <a:rPr lang="en-US" sz="2800" dirty="0"/>
              <a:t>Event Calendar</a:t>
            </a:r>
          </a:p>
          <a:p>
            <a:r>
              <a:rPr lang="en-US" sz="2800" dirty="0"/>
              <a:t>Contact information for lodge leadership is essential for getting questions answered</a:t>
            </a:r>
          </a:p>
          <a:p>
            <a:r>
              <a:rPr lang="en-US" sz="2800" dirty="0"/>
              <a:t>Remember to use generic email addresses such as </a:t>
            </a:r>
            <a:r>
              <a:rPr lang="en-US" sz="2800" dirty="0" err="1"/>
              <a:t>lodgechief</a:t>
            </a:r>
            <a:r>
              <a:rPr lang="en-US" sz="2800" dirty="0"/>
              <a:t>@</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2265386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Website Basics</a:t>
            </a:r>
          </a:p>
        </p:txBody>
      </p:sp>
      <p:sp>
        <p:nvSpPr>
          <p:cNvPr id="3" name="Content Placeholder 2"/>
          <p:cNvSpPr>
            <a:spLocks noGrp="1"/>
          </p:cNvSpPr>
          <p:nvPr>
            <p:ph idx="1"/>
          </p:nvPr>
        </p:nvSpPr>
        <p:spPr/>
        <p:txBody>
          <a:bodyPr>
            <a:normAutofit/>
          </a:bodyPr>
          <a:lstStyle/>
          <a:p>
            <a:pPr marL="0" indent="0" algn="ctr">
              <a:buNone/>
            </a:pPr>
            <a:endParaRPr lang="en-US" sz="4800" b="1" dirty="0">
              <a:effectLst>
                <a:reflection blurRad="6350" stA="50000" endA="300" endPos="50000" dist="29997" dir="5400000" sy="-100000" algn="bl" rotWithShape="0"/>
              </a:effectLst>
            </a:endParaRPr>
          </a:p>
          <a:p>
            <a:pPr marL="0" indent="0" algn="ctr">
              <a:buNone/>
            </a:pPr>
            <a:r>
              <a:rPr lang="en-US" sz="5400" b="1" dirty="0">
                <a:effectLst>
                  <a:reflection blurRad="6350" stA="50000" endA="300" endPos="50000" dist="29997" dir="5400000" sy="-100000" algn="bl" rotWithShape="0"/>
                </a:effectLst>
              </a:rPr>
              <a:t>Who, What, When, Where…How</a:t>
            </a:r>
            <a:endParaRPr lang="en-US" sz="5400"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4070390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Picture 4"/>
          <p:cNvPicPr>
            <a:picLocks noChangeAspect="1"/>
          </p:cNvPicPr>
          <p:nvPr/>
        </p:nvPicPr>
        <p:blipFill>
          <a:blip r:embed="rId3"/>
          <a:stretch>
            <a:fillRect/>
          </a:stretch>
        </p:blipFill>
        <p:spPr>
          <a:xfrm>
            <a:off x="846175" y="388028"/>
            <a:ext cx="7522879" cy="5073824"/>
          </a:xfrm>
          <a:prstGeom prst="rect">
            <a:avLst/>
          </a:prstGeom>
        </p:spPr>
      </p:pic>
    </p:spTree>
    <p:extLst>
      <p:ext uri="{BB962C8B-B14F-4D97-AF65-F5344CB8AC3E}">
        <p14:creationId xmlns:p14="http://schemas.microsoft.com/office/powerpoint/2010/main" val="897132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Picture 4"/>
          <p:cNvPicPr>
            <a:picLocks noChangeAspect="1"/>
          </p:cNvPicPr>
          <p:nvPr/>
        </p:nvPicPr>
        <p:blipFill>
          <a:blip r:embed="rId3"/>
          <a:stretch>
            <a:fillRect/>
          </a:stretch>
        </p:blipFill>
        <p:spPr>
          <a:xfrm>
            <a:off x="2827496" y="390903"/>
            <a:ext cx="3984244" cy="4858072"/>
          </a:xfrm>
          <a:prstGeom prst="rect">
            <a:avLst/>
          </a:prstGeom>
          <a:ln>
            <a:solidFill>
              <a:srgbClr val="000000"/>
            </a:solidFill>
          </a:ln>
        </p:spPr>
      </p:pic>
    </p:spTree>
    <p:extLst>
      <p:ext uri="{BB962C8B-B14F-4D97-AF65-F5344CB8AC3E}">
        <p14:creationId xmlns:p14="http://schemas.microsoft.com/office/powerpoint/2010/main" val="3430394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Picture 4"/>
          <p:cNvPicPr>
            <a:picLocks noChangeAspect="1"/>
          </p:cNvPicPr>
          <p:nvPr/>
        </p:nvPicPr>
        <p:blipFill>
          <a:blip r:embed="rId3"/>
          <a:stretch>
            <a:fillRect/>
          </a:stretch>
        </p:blipFill>
        <p:spPr>
          <a:xfrm>
            <a:off x="186603" y="477444"/>
            <a:ext cx="8780944" cy="4999737"/>
          </a:xfrm>
          <a:prstGeom prst="rect">
            <a:avLst/>
          </a:prstGeom>
          <a:ln>
            <a:solidFill>
              <a:srgbClr val="000000"/>
            </a:solidFill>
          </a:ln>
        </p:spPr>
      </p:pic>
    </p:spTree>
    <p:extLst>
      <p:ext uri="{BB962C8B-B14F-4D97-AF65-F5344CB8AC3E}">
        <p14:creationId xmlns:p14="http://schemas.microsoft.com/office/powerpoint/2010/main" val="1447838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32220" y="4006326"/>
            <a:ext cx="8077285" cy="1952259"/>
          </a:xfrm>
          <a:prstGeom prst="rect">
            <a:avLst/>
          </a:prstGeom>
          <a:ln>
            <a:solidFill>
              <a:srgbClr val="000000"/>
            </a:solidFill>
          </a:ln>
        </p:spPr>
      </p:pic>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Content Placeholder 4"/>
          <p:cNvPicPr>
            <a:picLocks noGrp="1" noChangeAspect="1"/>
          </p:cNvPicPr>
          <p:nvPr>
            <p:ph idx="1"/>
          </p:nvPr>
        </p:nvPicPr>
        <p:blipFill>
          <a:blip r:embed="rId4" cstate="screen">
            <a:extLst>
              <a:ext uri="{28A0092B-C50C-407E-A947-70E740481C1C}">
                <a14:useLocalDpi xmlns:a14="http://schemas.microsoft.com/office/drawing/2010/main"/>
              </a:ext>
            </a:extLst>
          </a:blip>
          <a:srcRect l="3710" r="3710"/>
          <a:stretch>
            <a:fillRect/>
          </a:stretch>
        </p:blipFill>
        <p:spPr>
          <a:xfrm>
            <a:off x="272165" y="303427"/>
            <a:ext cx="6458120" cy="3551717"/>
          </a:xfrm>
          <a:prstGeom prst="rect">
            <a:avLst/>
          </a:prstGeom>
          <a:ln>
            <a:solidFill>
              <a:srgbClr val="000000"/>
            </a:solidFill>
          </a:ln>
        </p:spPr>
      </p:pic>
    </p:spTree>
    <p:extLst>
      <p:ext uri="{BB962C8B-B14F-4D97-AF65-F5344CB8AC3E}">
        <p14:creationId xmlns:p14="http://schemas.microsoft.com/office/powerpoint/2010/main" val="2306672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Picture 4"/>
          <p:cNvPicPr>
            <a:picLocks noChangeAspect="1"/>
          </p:cNvPicPr>
          <p:nvPr/>
        </p:nvPicPr>
        <p:blipFill>
          <a:blip r:embed="rId2"/>
          <a:stretch>
            <a:fillRect/>
          </a:stretch>
        </p:blipFill>
        <p:spPr>
          <a:xfrm>
            <a:off x="155194" y="144682"/>
            <a:ext cx="8811565" cy="5528825"/>
          </a:xfrm>
          <a:prstGeom prst="rect">
            <a:avLst/>
          </a:prstGeom>
          <a:ln>
            <a:solidFill>
              <a:srgbClr val="000000"/>
            </a:solidFill>
          </a:ln>
        </p:spPr>
      </p:pic>
    </p:spTree>
    <p:extLst>
      <p:ext uri="{BB962C8B-B14F-4D97-AF65-F5344CB8AC3E}">
        <p14:creationId xmlns:p14="http://schemas.microsoft.com/office/powerpoint/2010/main" val="260916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OA Communications Team Structure</a:t>
            </a:r>
          </a:p>
        </p:txBody>
      </p:sp>
      <p:sp>
        <p:nvSpPr>
          <p:cNvPr id="3" name="Content Placeholder 2"/>
          <p:cNvSpPr>
            <a:spLocks noGrp="1"/>
          </p:cNvSpPr>
          <p:nvPr>
            <p:ph idx="1"/>
          </p:nvPr>
        </p:nvSpPr>
        <p:spPr>
          <a:xfrm>
            <a:off x="457200" y="1270055"/>
            <a:ext cx="8229600" cy="4525963"/>
          </a:xfrm>
        </p:spPr>
        <p:txBody>
          <a:bodyPr/>
          <a:lstStyle/>
          <a:p>
            <a:r>
              <a:rPr lang="en-US" b="1" dirty="0"/>
              <a:t>Content Team</a:t>
            </a:r>
          </a:p>
          <a:p>
            <a:pPr lvl="1"/>
            <a:r>
              <a:rPr lang="en-US" sz="2000" dirty="0"/>
              <a:t>Writers, Photographers, Videographers</a:t>
            </a:r>
          </a:p>
          <a:p>
            <a:r>
              <a:rPr lang="en-US" b="1" dirty="0"/>
              <a:t>Production Team</a:t>
            </a:r>
          </a:p>
          <a:p>
            <a:pPr lvl="1"/>
            <a:r>
              <a:rPr lang="en-US" sz="2000" dirty="0"/>
              <a:t>Formatting, lay-out, designing</a:t>
            </a:r>
          </a:p>
          <a:p>
            <a:r>
              <a:rPr lang="en-US" b="1" dirty="0"/>
              <a:t>Web Team</a:t>
            </a:r>
          </a:p>
          <a:p>
            <a:r>
              <a:rPr lang="en-US" b="1" dirty="0"/>
              <a:t>Social Media Team</a:t>
            </a:r>
          </a:p>
          <a:p>
            <a:r>
              <a:rPr lang="en-US" b="1" dirty="0"/>
              <a:t>Brand &amp; Identity Team</a:t>
            </a:r>
          </a:p>
          <a:p>
            <a:pPr lvl="1"/>
            <a:r>
              <a:rPr lang="en-US" sz="2000" dirty="0"/>
              <a:t>Graphic Design, Visual Branding</a:t>
            </a:r>
          </a:p>
          <a:p>
            <a:pPr marL="0" indent="0">
              <a:buNone/>
            </a:pPr>
            <a:endParaRPr lang="en-US" dirty="0"/>
          </a:p>
        </p:txBody>
      </p:sp>
      <p:sp>
        <p:nvSpPr>
          <p:cNvPr id="4" name="Title 1"/>
          <p:cNvSpPr txBox="1">
            <a:spLocks/>
          </p:cNvSpPr>
          <p:nvPr/>
        </p:nvSpPr>
        <p:spPr>
          <a:xfrm>
            <a:off x="5509699" y="5534757"/>
            <a:ext cx="3634301"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Mike </a:t>
            </a:r>
            <a:r>
              <a:rPr lang="en-US" sz="1400" b="1" dirty="0" err="1"/>
              <a:t>DeSocio</a:t>
            </a:r>
            <a:r>
              <a:rPr lang="en-US" sz="1400" b="1" dirty="0"/>
              <a:t> </a:t>
            </a:r>
            <a:r>
              <a:rPr lang="en-US" sz="1400" dirty="0"/>
              <a:t>– Brand &amp; Identity</a:t>
            </a:r>
          </a:p>
        </p:txBody>
      </p:sp>
      <p:grpSp>
        <p:nvGrpSpPr>
          <p:cNvPr id="10" name="Group 9"/>
          <p:cNvGrpSpPr/>
          <p:nvPr/>
        </p:nvGrpSpPr>
        <p:grpSpPr>
          <a:xfrm>
            <a:off x="5307243" y="2234555"/>
            <a:ext cx="3607655" cy="1950160"/>
            <a:chOff x="5677254" y="1524518"/>
            <a:chExt cx="3607655" cy="1950160"/>
          </a:xfrm>
        </p:grpSpPr>
        <p:pic>
          <p:nvPicPr>
            <p:cNvPr id="7" name="Picture 6" descr="Screen Shot 2015-07-31 at 4.38.12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7254" y="1524518"/>
              <a:ext cx="2128516" cy="976535"/>
            </a:xfrm>
            <a:prstGeom prst="rect">
              <a:avLst/>
            </a:prstGeom>
          </p:spPr>
        </p:pic>
        <p:pic>
          <p:nvPicPr>
            <p:cNvPr id="9" name="Picture 8" descr="Screen Shot 2015-07-31 at 4.41.39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1071" y="1583700"/>
              <a:ext cx="2173838" cy="1834706"/>
            </a:xfrm>
            <a:prstGeom prst="rect">
              <a:avLst/>
            </a:prstGeom>
          </p:spPr>
        </p:pic>
        <p:pic>
          <p:nvPicPr>
            <p:cNvPr id="6" name="Picture 5" descr="Screen Shot 2015-07-31 at 4.37.38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2842" y="2362420"/>
              <a:ext cx="2128516" cy="1112258"/>
            </a:xfrm>
            <a:prstGeom prst="rect">
              <a:avLst/>
            </a:prstGeom>
          </p:spPr>
        </p:pic>
      </p:grpSp>
    </p:spTree>
    <p:extLst>
      <p:ext uri="{BB962C8B-B14F-4D97-AF65-F5344CB8AC3E}">
        <p14:creationId xmlns:p14="http://schemas.microsoft.com/office/powerpoint/2010/main" val="4034149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normAutofit/>
          </a:bodyPr>
          <a:lstStyle/>
          <a:p>
            <a:pPr marL="0" indent="0">
              <a:buNone/>
            </a:pPr>
            <a:r>
              <a:rPr lang="en-US" sz="3600" dirty="0"/>
              <a:t>The lodge website tells a story</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pic>
        <p:nvPicPr>
          <p:cNvPr id="5" name="Picture 4"/>
          <p:cNvPicPr>
            <a:picLocks noChangeAspect="1"/>
          </p:cNvPicPr>
          <p:nvPr/>
        </p:nvPicPr>
        <p:blipFill>
          <a:blip r:embed="rId2"/>
          <a:stretch>
            <a:fillRect/>
          </a:stretch>
        </p:blipFill>
        <p:spPr>
          <a:xfrm>
            <a:off x="589360" y="2348464"/>
            <a:ext cx="7965281" cy="2614613"/>
          </a:xfrm>
          <a:prstGeom prst="rect">
            <a:avLst/>
          </a:prstGeom>
          <a:ln>
            <a:solidFill>
              <a:srgbClr val="000000"/>
            </a:solidFill>
          </a:ln>
        </p:spPr>
      </p:pic>
    </p:spTree>
    <p:extLst>
      <p:ext uri="{BB962C8B-B14F-4D97-AF65-F5344CB8AC3E}">
        <p14:creationId xmlns:p14="http://schemas.microsoft.com/office/powerpoint/2010/main" val="3340902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a:xfrm>
            <a:off x="457200" y="1147544"/>
            <a:ext cx="8229600" cy="4525963"/>
          </a:xfrm>
        </p:spPr>
        <p:txBody>
          <a:bodyPr/>
          <a:lstStyle/>
          <a:p>
            <a:pPr marL="0" indent="0" algn="ctr">
              <a:buNone/>
            </a:pPr>
            <a:r>
              <a:rPr lang="en-US" sz="2800" b="1" dirty="0"/>
              <a:t>Engage the Audience</a:t>
            </a:r>
          </a:p>
          <a:p>
            <a:endParaRPr lang="en-US" sz="1800" dirty="0"/>
          </a:p>
          <a:p>
            <a:r>
              <a:rPr lang="en-US" sz="1800" dirty="0"/>
              <a:t>Pictures of past activities that promote </a:t>
            </a:r>
            <a:r>
              <a:rPr lang="en-US" sz="1800" dirty="0" err="1"/>
              <a:t>Arrowmen</a:t>
            </a:r>
            <a:r>
              <a:rPr lang="en-US" sz="1800" dirty="0"/>
              <a:t> having fun and participating</a:t>
            </a:r>
          </a:p>
          <a:p>
            <a:endParaRPr lang="en-US" sz="1600" dirty="0"/>
          </a:p>
          <a:p>
            <a:r>
              <a:rPr lang="en-US" sz="1800" dirty="0"/>
              <a:t>Don’t have pictures of </a:t>
            </a:r>
            <a:r>
              <a:rPr lang="en-US" sz="1800" dirty="0" err="1"/>
              <a:t>Arrowmen</a:t>
            </a:r>
            <a:r>
              <a:rPr lang="en-US" sz="1800" dirty="0"/>
              <a:t> standing around or staring at their phone</a:t>
            </a:r>
          </a:p>
          <a:p>
            <a:pPr marL="0" indent="0">
              <a:buNone/>
            </a:pPr>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grpSp>
        <p:nvGrpSpPr>
          <p:cNvPr id="8" name="Group 7"/>
          <p:cNvGrpSpPr/>
          <p:nvPr/>
        </p:nvGrpSpPr>
        <p:grpSpPr>
          <a:xfrm>
            <a:off x="457200" y="3477189"/>
            <a:ext cx="8229600" cy="1785495"/>
            <a:chOff x="457200" y="3477189"/>
            <a:chExt cx="8229600" cy="1785495"/>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3477189"/>
              <a:ext cx="2376895" cy="1781318"/>
            </a:xfrm>
            <a:prstGeom prst="rect">
              <a:avLst/>
            </a:prstGeom>
            <a:ln>
              <a:solidFill>
                <a:srgbClr val="000000"/>
              </a:solidFill>
            </a:ln>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7960" y="3477189"/>
              <a:ext cx="2659310" cy="1785495"/>
            </a:xfrm>
            <a:prstGeom prst="rect">
              <a:avLst/>
            </a:prstGeom>
            <a:ln>
              <a:solidFill>
                <a:srgbClr val="000000"/>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1059" y="3477189"/>
              <a:ext cx="2375741" cy="1785495"/>
            </a:xfrm>
            <a:prstGeom prst="rect">
              <a:avLst/>
            </a:prstGeom>
            <a:ln>
              <a:solidFill>
                <a:srgbClr val="000000"/>
              </a:solidFill>
            </a:ln>
          </p:spPr>
        </p:pic>
      </p:grpSp>
    </p:spTree>
    <p:extLst>
      <p:ext uri="{BB962C8B-B14F-4D97-AF65-F5344CB8AC3E}">
        <p14:creationId xmlns:p14="http://schemas.microsoft.com/office/powerpoint/2010/main" val="1971833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15" y="2255124"/>
            <a:ext cx="8229600" cy="1143000"/>
          </a:xfrm>
        </p:spPr>
        <p:txBody>
          <a:bodyPr/>
          <a:lstStyle/>
          <a:p>
            <a:r>
              <a:rPr lang="en-US" dirty="0"/>
              <a:t>Website Technology</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3287174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normAutofit/>
          </a:bodyPr>
          <a:lstStyle/>
          <a:p>
            <a:pPr marL="0" indent="0" algn="ctr">
              <a:buNone/>
            </a:pPr>
            <a:r>
              <a:rPr lang="en-US" b="1" dirty="0"/>
              <a:t>Which technology should you use?</a:t>
            </a:r>
          </a:p>
          <a:p>
            <a:endParaRPr lang="en-US" sz="900" dirty="0"/>
          </a:p>
          <a:p>
            <a:r>
              <a:rPr lang="en-US" sz="2000" dirty="0"/>
              <a:t>There are many many platforms out there to use.</a:t>
            </a:r>
          </a:p>
          <a:p>
            <a:endParaRPr lang="en-US" sz="2000" dirty="0"/>
          </a:p>
          <a:p>
            <a:r>
              <a:rPr lang="en-US" sz="2000" dirty="0"/>
              <a:t>To name a few:</a:t>
            </a:r>
          </a:p>
          <a:p>
            <a:pPr lvl="1"/>
            <a:r>
              <a:rPr lang="en-US" sz="1600" dirty="0" err="1"/>
              <a:t>WordPress</a:t>
            </a:r>
            <a:r>
              <a:rPr lang="en-US" sz="1600" dirty="0"/>
              <a:t> – many themes and plugins available</a:t>
            </a:r>
          </a:p>
          <a:p>
            <a:pPr lvl="1"/>
            <a:r>
              <a:rPr lang="en-US" sz="1600" dirty="0"/>
              <a:t>Drupal, </a:t>
            </a:r>
            <a:r>
              <a:rPr lang="en-US" sz="1600" dirty="0" err="1"/>
              <a:t>Joomla</a:t>
            </a:r>
            <a:r>
              <a:rPr lang="en-US" sz="1600" dirty="0"/>
              <a:t>, </a:t>
            </a:r>
            <a:r>
              <a:rPr lang="en-US" sz="1600" dirty="0" err="1"/>
              <a:t>Weebly</a:t>
            </a:r>
            <a:r>
              <a:rPr lang="en-US" sz="1600" dirty="0"/>
              <a:t>, </a:t>
            </a:r>
            <a:r>
              <a:rPr lang="en-US" sz="1600" dirty="0" err="1"/>
              <a:t>Squarespace</a:t>
            </a:r>
            <a:endParaRPr lang="en-US" sz="1600" dirty="0"/>
          </a:p>
          <a:p>
            <a:endParaRPr lang="en-US" sz="2000" dirty="0"/>
          </a:p>
          <a:p>
            <a:r>
              <a:rPr lang="en-US" sz="2000" dirty="0"/>
              <a:t>Start with what your lodge youth and advisers already know</a:t>
            </a:r>
          </a:p>
          <a:p>
            <a:endParaRPr lang="en-US" sz="2000" dirty="0"/>
          </a:p>
          <a:p>
            <a:r>
              <a:rPr lang="en-US" sz="2000" dirty="0"/>
              <a:t>Some lodges use their council’s website/platform</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3117299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sp>
        <p:nvSpPr>
          <p:cNvPr id="3" name="Content Placeholder 2"/>
          <p:cNvSpPr>
            <a:spLocks noGrp="1"/>
          </p:cNvSpPr>
          <p:nvPr>
            <p:ph idx="1"/>
          </p:nvPr>
        </p:nvSpPr>
        <p:spPr/>
        <p:txBody>
          <a:bodyPr/>
          <a:lstStyle/>
          <a:p>
            <a:pPr marL="0" indent="0" algn="ctr">
              <a:buNone/>
            </a:pPr>
            <a:r>
              <a:rPr lang="en-US" dirty="0"/>
              <a:t>Websites are </a:t>
            </a:r>
            <a:r>
              <a:rPr lang="en-US" sz="3600" b="1" u="sng" dirty="0"/>
              <a:t>PUBLIC </a:t>
            </a:r>
          </a:p>
          <a:p>
            <a:endParaRPr lang="en-US" sz="2800" dirty="0"/>
          </a:p>
          <a:p>
            <a:r>
              <a:rPr lang="en-US" sz="2800" dirty="0"/>
              <a:t>Ensure that your content is approved by your adviser before it is published</a:t>
            </a:r>
          </a:p>
          <a:p>
            <a:endParaRPr lang="en-US" sz="2800" dirty="0"/>
          </a:p>
          <a:p>
            <a:r>
              <a:rPr lang="en-US" sz="2800" dirty="0"/>
              <a:t>Once it is on the web, it is impossible to make it go away</a:t>
            </a:r>
          </a:p>
          <a:p>
            <a:endParaRPr lang="en-US" dirty="0"/>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1400514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Website Basics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1057" y="1811579"/>
            <a:ext cx="4273071" cy="3391692"/>
          </a:xfrm>
          <a:prstGeom prst="rect">
            <a:avLst/>
          </a:prstGeom>
        </p:spPr>
      </p:pic>
      <p:sp>
        <p:nvSpPr>
          <p:cNvPr id="7" name="Content Placeholder 2"/>
          <p:cNvSpPr>
            <a:spLocks noGrp="1"/>
          </p:cNvSpPr>
          <p:nvPr>
            <p:ph idx="1"/>
          </p:nvPr>
        </p:nvSpPr>
        <p:spPr>
          <a:xfrm>
            <a:off x="457200" y="2539860"/>
            <a:ext cx="3428716" cy="1920013"/>
          </a:xfrm>
        </p:spPr>
        <p:txBody>
          <a:bodyPr>
            <a:normAutofit/>
          </a:bodyPr>
          <a:lstStyle/>
          <a:p>
            <a:pPr marL="0" indent="0" algn="ctr">
              <a:buNone/>
            </a:pPr>
            <a:r>
              <a:rPr lang="en-US" b="1" dirty="0"/>
              <a:t>Remember your primary audience!</a:t>
            </a:r>
          </a:p>
        </p:txBody>
      </p:sp>
      <p:sp>
        <p:nvSpPr>
          <p:cNvPr id="8"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Doug </a:t>
            </a:r>
            <a:r>
              <a:rPr lang="en-US" sz="1400" b="1" dirty="0" err="1"/>
              <a:t>Kupec</a:t>
            </a:r>
            <a:r>
              <a:rPr lang="en-US" sz="1400" b="1" dirty="0"/>
              <a:t> </a:t>
            </a:r>
            <a:r>
              <a:rPr lang="en-US" sz="1400" dirty="0"/>
              <a:t>– Production Team – Website</a:t>
            </a:r>
          </a:p>
          <a:p>
            <a:endParaRPr lang="en-US" sz="1400" dirty="0"/>
          </a:p>
        </p:txBody>
      </p:sp>
    </p:spTree>
    <p:extLst>
      <p:ext uri="{BB962C8B-B14F-4D97-AF65-F5344CB8AC3E}">
        <p14:creationId xmlns:p14="http://schemas.microsoft.com/office/powerpoint/2010/main" val="332034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5 Minute Break</a:t>
            </a:r>
          </a:p>
        </p:txBody>
      </p:sp>
    </p:spTree>
    <p:extLst>
      <p:ext uri="{BB962C8B-B14F-4D97-AF65-F5344CB8AC3E}">
        <p14:creationId xmlns:p14="http://schemas.microsoft.com/office/powerpoint/2010/main" val="4062392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261768"/>
            <a:ext cx="91440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Session III : </a:t>
            </a:r>
            <a:r>
              <a:rPr lang="en-US" dirty="0" err="1"/>
              <a:t>eNewsletters</a:t>
            </a:r>
            <a:r>
              <a:rPr lang="en-US" dirty="0"/>
              <a:t> &amp; Photo/Video</a:t>
            </a:r>
          </a:p>
        </p:txBody>
      </p:sp>
    </p:spTree>
    <p:extLst>
      <p:ext uri="{BB962C8B-B14F-4D97-AF65-F5344CB8AC3E}">
        <p14:creationId xmlns:p14="http://schemas.microsoft.com/office/powerpoint/2010/main" val="2628098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Enewsletters</a:t>
            </a:r>
            <a:endParaRPr lang="en-US" dirty="0"/>
          </a:p>
        </p:txBody>
      </p:sp>
      <p:sp>
        <p:nvSpPr>
          <p:cNvPr id="3" name="Content Placeholder 2"/>
          <p:cNvSpPr>
            <a:spLocks noGrp="1"/>
          </p:cNvSpPr>
          <p:nvPr>
            <p:ph idx="1"/>
          </p:nvPr>
        </p:nvSpPr>
        <p:spPr/>
        <p:txBody>
          <a:bodyPr/>
          <a:lstStyle/>
          <a:p>
            <a:pPr marL="0" indent="0">
              <a:buNone/>
            </a:pPr>
            <a:r>
              <a:rPr lang="en-US" b="1" dirty="0"/>
              <a:t>	Grant </a:t>
            </a:r>
            <a:r>
              <a:rPr lang="en-US" b="1" dirty="0" err="1"/>
              <a:t>Phifer</a:t>
            </a:r>
            <a:r>
              <a:rPr lang="en-US" b="1" dirty="0"/>
              <a:t> </a:t>
            </a:r>
            <a:r>
              <a:rPr lang="en-US" dirty="0"/>
              <a:t>– </a:t>
            </a:r>
            <a:r>
              <a:rPr lang="en-US" dirty="0" err="1"/>
              <a:t>Enews</a:t>
            </a:r>
            <a:r>
              <a:rPr lang="en-US" dirty="0"/>
              <a:t> lead</a:t>
            </a:r>
          </a:p>
          <a:p>
            <a:pPr marL="0" indent="0">
              <a:buNone/>
            </a:pPr>
            <a:r>
              <a:rPr lang="en-US" dirty="0"/>
              <a:t>				Tonkawa Lodge</a:t>
            </a:r>
          </a:p>
          <a:p>
            <a:pPr marL="0" indent="0">
              <a:buNone/>
            </a:pPr>
            <a:r>
              <a:rPr lang="en-US" dirty="0"/>
              <a:t>				phifer6@gmail.com</a:t>
            </a:r>
          </a:p>
          <a:p>
            <a:pPr marL="0" indent="0">
              <a:buNone/>
            </a:pPr>
            <a:endParaRPr lang="en-US" sz="2000" dirty="0"/>
          </a:p>
          <a:p>
            <a:pPr marL="0" indent="0">
              <a:buNone/>
            </a:pPr>
            <a:r>
              <a:rPr lang="en-US" b="1" dirty="0"/>
              <a:t>	Joe Daley </a:t>
            </a:r>
            <a:r>
              <a:rPr lang="en-US" dirty="0"/>
              <a:t>– Production Team</a:t>
            </a:r>
          </a:p>
          <a:p>
            <a:pPr marL="0" indent="0">
              <a:buNone/>
            </a:pPr>
            <a:r>
              <a:rPr lang="en-US" dirty="0"/>
              <a:t>				</a:t>
            </a:r>
            <a:r>
              <a:rPr lang="en-US" dirty="0" err="1"/>
              <a:t>Occoneechee</a:t>
            </a:r>
            <a:r>
              <a:rPr lang="en-US" dirty="0"/>
              <a:t> Lodge</a:t>
            </a:r>
          </a:p>
          <a:p>
            <a:pPr marL="0" indent="0">
              <a:buNone/>
            </a:pPr>
            <a:r>
              <a:rPr lang="en-US" dirty="0"/>
              <a:t>				</a:t>
            </a:r>
            <a:r>
              <a:rPr lang="en-US" dirty="0" err="1"/>
              <a:t>Joe.j.daley@gmail.com</a:t>
            </a:r>
            <a:endParaRPr lang="en-US" dirty="0"/>
          </a:p>
          <a:p>
            <a:pPr marL="0" indent="0">
              <a:buNone/>
            </a:pPr>
            <a:endParaRPr lang="en-US" dirty="0"/>
          </a:p>
        </p:txBody>
      </p:sp>
    </p:spTree>
    <p:extLst>
      <p:ext uri="{BB962C8B-B14F-4D97-AF65-F5344CB8AC3E}">
        <p14:creationId xmlns:p14="http://schemas.microsoft.com/office/powerpoint/2010/main" val="597638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vs. E-news</a:t>
            </a:r>
          </a:p>
        </p:txBody>
      </p:sp>
      <p:sp>
        <p:nvSpPr>
          <p:cNvPr id="3" name="Content Placeholder 2"/>
          <p:cNvSpPr>
            <a:spLocks noGrp="1"/>
          </p:cNvSpPr>
          <p:nvPr>
            <p:ph sz="half" idx="1"/>
          </p:nvPr>
        </p:nvSpPr>
        <p:spPr/>
        <p:txBody>
          <a:bodyPr/>
          <a:lstStyle/>
          <a:p>
            <a:r>
              <a:rPr lang="en-US" dirty="0"/>
              <a:t>Pros:</a:t>
            </a:r>
          </a:p>
          <a:p>
            <a:pPr lvl="1"/>
            <a:r>
              <a:rPr lang="en-US" dirty="0"/>
              <a:t>Physical object</a:t>
            </a:r>
          </a:p>
          <a:p>
            <a:r>
              <a:rPr lang="en-US" dirty="0"/>
              <a:t>Cons:</a:t>
            </a:r>
          </a:p>
          <a:p>
            <a:pPr lvl="1"/>
            <a:r>
              <a:rPr lang="en-US" dirty="0"/>
              <a:t>Costly</a:t>
            </a:r>
          </a:p>
          <a:p>
            <a:pPr lvl="1"/>
            <a:r>
              <a:rPr lang="en-US" dirty="0"/>
              <a:t>Limited Audience</a:t>
            </a:r>
          </a:p>
          <a:p>
            <a:pPr marL="0" indent="0">
              <a:buNone/>
            </a:pPr>
            <a:endParaRPr lang="en-US" dirty="0"/>
          </a:p>
        </p:txBody>
      </p:sp>
      <p:sp>
        <p:nvSpPr>
          <p:cNvPr id="4" name="Content Placeholder 3"/>
          <p:cNvSpPr>
            <a:spLocks noGrp="1"/>
          </p:cNvSpPr>
          <p:nvPr>
            <p:ph sz="half" idx="2"/>
          </p:nvPr>
        </p:nvSpPr>
        <p:spPr/>
        <p:txBody>
          <a:bodyPr/>
          <a:lstStyle/>
          <a:p>
            <a:r>
              <a:rPr lang="en-US" dirty="0"/>
              <a:t>Pros:</a:t>
            </a:r>
          </a:p>
          <a:p>
            <a:pPr lvl="1"/>
            <a:r>
              <a:rPr lang="en-US" dirty="0"/>
              <a:t>Wider audience</a:t>
            </a:r>
          </a:p>
          <a:p>
            <a:pPr lvl="1"/>
            <a:r>
              <a:rPr lang="en-US" dirty="0"/>
              <a:t>Controlled release</a:t>
            </a:r>
          </a:p>
          <a:p>
            <a:pPr lvl="1"/>
            <a:r>
              <a:rPr lang="en-US" dirty="0"/>
              <a:t>Targeted</a:t>
            </a:r>
          </a:p>
          <a:p>
            <a:pPr lvl="1"/>
            <a:r>
              <a:rPr lang="en-US" dirty="0"/>
              <a:t>Reporting</a:t>
            </a:r>
          </a:p>
          <a:p>
            <a:r>
              <a:rPr lang="en-US" dirty="0"/>
              <a:t>Cons:</a:t>
            </a:r>
          </a:p>
          <a:p>
            <a:pPr lvl="1"/>
            <a:r>
              <a:rPr lang="en-US" dirty="0"/>
              <a:t>More difficult to customize</a:t>
            </a:r>
          </a:p>
          <a:p>
            <a:pPr lvl="1"/>
            <a:r>
              <a:rPr lang="en-US" dirty="0"/>
              <a:t>Limited space</a:t>
            </a:r>
          </a:p>
          <a:p>
            <a:pPr marL="0" indent="0">
              <a:buNone/>
            </a:pPr>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Production Team </a:t>
            </a:r>
          </a:p>
          <a:p>
            <a:endParaRPr lang="en-US" sz="1400" dirty="0"/>
          </a:p>
        </p:txBody>
      </p:sp>
    </p:spTree>
    <p:extLst>
      <p:ext uri="{BB962C8B-B14F-4D97-AF65-F5344CB8AC3E}">
        <p14:creationId xmlns:p14="http://schemas.microsoft.com/office/powerpoint/2010/main" val="313879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Communicating with your Lodge</a:t>
            </a:r>
          </a:p>
        </p:txBody>
      </p:sp>
      <p:sp>
        <p:nvSpPr>
          <p:cNvPr id="3" name="Content Placeholder 2"/>
          <p:cNvSpPr>
            <a:spLocks noGrp="1"/>
          </p:cNvSpPr>
          <p:nvPr>
            <p:ph idx="1"/>
          </p:nvPr>
        </p:nvSpPr>
        <p:spPr/>
        <p:txBody>
          <a:bodyPr/>
          <a:lstStyle/>
          <a:p>
            <a:pPr marL="0" indent="0">
              <a:buNone/>
            </a:pPr>
            <a:r>
              <a:rPr lang="en-US" dirty="0"/>
              <a:t>Timothy Hinson – Production Team (</a:t>
            </a:r>
            <a:r>
              <a:rPr lang="en-US" dirty="0" err="1"/>
              <a:t>Enews</a:t>
            </a:r>
            <a:r>
              <a:rPr lang="en-US" dirty="0"/>
              <a:t> Adviser)</a:t>
            </a:r>
          </a:p>
          <a:p>
            <a:pPr marL="0" indent="0">
              <a:buNone/>
            </a:pPr>
            <a:r>
              <a:rPr lang="en-US" dirty="0" err="1"/>
              <a:t>Klahican</a:t>
            </a:r>
            <a:r>
              <a:rPr lang="en-US" dirty="0"/>
              <a:t> Lodge</a:t>
            </a:r>
          </a:p>
          <a:p>
            <a:pPr marL="0" indent="0">
              <a:buNone/>
            </a:pPr>
            <a:r>
              <a:rPr lang="en-US" dirty="0" err="1"/>
              <a:t>Timothy.c.hinson@gmail.com</a:t>
            </a:r>
            <a:endParaRPr lang="en-US" dirty="0"/>
          </a:p>
        </p:txBody>
      </p:sp>
    </p:spTree>
    <p:extLst>
      <p:ext uri="{BB962C8B-B14F-4D97-AF65-F5344CB8AC3E}">
        <p14:creationId xmlns:p14="http://schemas.microsoft.com/office/powerpoint/2010/main" val="2856341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Enews</a:t>
            </a:r>
            <a:r>
              <a:rPr lang="en-US" dirty="0"/>
              <a:t> Platforms</a:t>
            </a:r>
          </a:p>
        </p:txBody>
      </p:sp>
      <p:sp>
        <p:nvSpPr>
          <p:cNvPr id="3" name="Content Placeholder 2"/>
          <p:cNvSpPr>
            <a:spLocks noGrp="1"/>
          </p:cNvSpPr>
          <p:nvPr>
            <p:ph sz="half" idx="1"/>
          </p:nvPr>
        </p:nvSpPr>
        <p:spPr>
          <a:xfrm>
            <a:off x="457200" y="1312132"/>
            <a:ext cx="4038600" cy="4525963"/>
          </a:xfrm>
        </p:spPr>
        <p:txBody>
          <a:bodyPr>
            <a:normAutofit lnSpcReduction="10000"/>
          </a:bodyPr>
          <a:lstStyle/>
          <a:p>
            <a:pPr marL="0" indent="0">
              <a:buNone/>
            </a:pPr>
            <a:r>
              <a:rPr lang="en-US" dirty="0" err="1"/>
              <a:t>Mailchimp</a:t>
            </a:r>
            <a:endParaRPr lang="en-US" dirty="0"/>
          </a:p>
          <a:p>
            <a:r>
              <a:rPr lang="en-US" dirty="0"/>
              <a:t>Pros:</a:t>
            </a:r>
          </a:p>
          <a:p>
            <a:pPr lvl="1"/>
            <a:r>
              <a:rPr lang="en-US" dirty="0"/>
              <a:t>Design ability</a:t>
            </a:r>
          </a:p>
          <a:p>
            <a:pPr lvl="1"/>
            <a:r>
              <a:rPr lang="en-US" dirty="0"/>
              <a:t>Free for most</a:t>
            </a:r>
          </a:p>
          <a:p>
            <a:r>
              <a:rPr lang="en-US" dirty="0"/>
              <a:t>Cons:</a:t>
            </a:r>
          </a:p>
          <a:p>
            <a:pPr lvl="1"/>
            <a:r>
              <a:rPr lang="en-US" dirty="0"/>
              <a:t>Less private</a:t>
            </a:r>
          </a:p>
          <a:p>
            <a:pPr lvl="1"/>
            <a:r>
              <a:rPr lang="en-US" dirty="0"/>
              <a:t>Sends to a single list</a:t>
            </a:r>
          </a:p>
          <a:p>
            <a:endParaRPr lang="en-US" dirty="0"/>
          </a:p>
        </p:txBody>
      </p:sp>
      <p:sp>
        <p:nvSpPr>
          <p:cNvPr id="4" name="Content Placeholder 3"/>
          <p:cNvSpPr>
            <a:spLocks noGrp="1"/>
          </p:cNvSpPr>
          <p:nvPr>
            <p:ph sz="half" idx="2"/>
          </p:nvPr>
        </p:nvSpPr>
        <p:spPr>
          <a:xfrm>
            <a:off x="4648200" y="1220474"/>
            <a:ext cx="4038600" cy="4525963"/>
          </a:xfrm>
        </p:spPr>
        <p:txBody>
          <a:bodyPr>
            <a:normAutofit lnSpcReduction="10000"/>
          </a:bodyPr>
          <a:lstStyle/>
          <a:p>
            <a:pPr marL="0" indent="0">
              <a:buNone/>
            </a:pPr>
            <a:r>
              <a:rPr lang="en-US" dirty="0"/>
              <a:t>Campaign Monitor</a:t>
            </a:r>
          </a:p>
          <a:p>
            <a:r>
              <a:rPr lang="en-US" dirty="0"/>
              <a:t>Pros:</a:t>
            </a:r>
          </a:p>
          <a:p>
            <a:pPr lvl="1"/>
            <a:r>
              <a:rPr lang="en-US" dirty="0"/>
              <a:t>Reporting tools</a:t>
            </a:r>
          </a:p>
          <a:p>
            <a:pPr lvl="1"/>
            <a:r>
              <a:rPr lang="en-US" dirty="0"/>
              <a:t>List management &amp; personalization</a:t>
            </a:r>
          </a:p>
          <a:p>
            <a:pPr lvl="1"/>
            <a:r>
              <a:rPr lang="en-US" dirty="0"/>
              <a:t>Safer for the person receiving the mail.</a:t>
            </a:r>
          </a:p>
          <a:p>
            <a:r>
              <a:rPr lang="en-US" dirty="0"/>
              <a:t>Cons:</a:t>
            </a:r>
          </a:p>
          <a:p>
            <a:pPr lvl="1"/>
            <a:r>
              <a:rPr lang="en-US" dirty="0"/>
              <a:t>Costs money</a:t>
            </a:r>
          </a:p>
          <a:p>
            <a:pPr lvl="1"/>
            <a:r>
              <a:rPr lang="en-US" dirty="0"/>
              <a:t>Limited design aspects</a:t>
            </a:r>
          </a:p>
          <a:p>
            <a:endParaRPr lang="en-US" dirty="0"/>
          </a:p>
        </p:txBody>
      </p:sp>
      <p:sp>
        <p:nvSpPr>
          <p:cNvPr id="5"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															Production Team </a:t>
            </a:r>
          </a:p>
          <a:p>
            <a:endParaRPr lang="en-US" sz="1400" dirty="0"/>
          </a:p>
        </p:txBody>
      </p:sp>
    </p:spTree>
    <p:extLst>
      <p:ext uri="{BB962C8B-B14F-4D97-AF65-F5344CB8AC3E}">
        <p14:creationId xmlns:p14="http://schemas.microsoft.com/office/powerpoint/2010/main" val="2643776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err="1"/>
              <a:t>MailChimp</a:t>
            </a:r>
            <a:endParaRPr lang="en-US" dirty="0"/>
          </a:p>
        </p:txBody>
      </p:sp>
    </p:spTree>
    <p:extLst>
      <p:ext uri="{BB962C8B-B14F-4D97-AF65-F5344CB8AC3E}">
        <p14:creationId xmlns:p14="http://schemas.microsoft.com/office/powerpoint/2010/main" val="1011044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0" y="0"/>
            <a:ext cx="9144000" cy="6902290"/>
          </a:xfrm>
        </p:spPr>
      </p:pic>
    </p:spTree>
    <p:extLst>
      <p:ext uri="{BB962C8B-B14F-4D97-AF65-F5344CB8AC3E}">
        <p14:creationId xmlns:p14="http://schemas.microsoft.com/office/powerpoint/2010/main" val="3915564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072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97787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68355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4733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2093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111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333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Writing</a:t>
            </a:r>
          </a:p>
        </p:txBody>
      </p:sp>
      <p:sp>
        <p:nvSpPr>
          <p:cNvPr id="3" name="Content Placeholder 2"/>
          <p:cNvSpPr>
            <a:spLocks noGrp="1"/>
          </p:cNvSpPr>
          <p:nvPr>
            <p:ph idx="1"/>
          </p:nvPr>
        </p:nvSpPr>
        <p:spPr>
          <a:xfrm>
            <a:off x="457200" y="2056044"/>
            <a:ext cx="8229600" cy="2307028"/>
          </a:xfrm>
        </p:spPr>
        <p:txBody>
          <a:bodyPr/>
          <a:lstStyle/>
          <a:p>
            <a:pPr marL="0" indent="0">
              <a:spcBef>
                <a:spcPts val="0"/>
              </a:spcBef>
              <a:buNone/>
            </a:pPr>
            <a:r>
              <a:rPr lang="en-US" dirty="0"/>
              <a:t>	</a:t>
            </a:r>
            <a:r>
              <a:rPr lang="en-US" b="1" dirty="0"/>
              <a:t>Ned Lundquist </a:t>
            </a:r>
            <a:r>
              <a:rPr lang="en-US" dirty="0"/>
              <a:t>- Content Team (</a:t>
            </a:r>
            <a:r>
              <a:rPr lang="en-US" dirty="0" err="1"/>
              <a:t>NatCo</a:t>
            </a:r>
            <a:r>
              <a:rPr lang="en-US" dirty="0"/>
              <a:t>) </a:t>
            </a:r>
          </a:p>
          <a:p>
            <a:pPr marL="457200" lvl="1" indent="0">
              <a:spcBef>
                <a:spcPts val="0"/>
              </a:spcBef>
              <a:buNone/>
            </a:pPr>
            <a:r>
              <a:rPr lang="en-US" sz="3200" dirty="0"/>
              <a:t>			General Assignment Adviser</a:t>
            </a:r>
          </a:p>
          <a:p>
            <a:pPr marL="457200" lvl="1" indent="0">
              <a:spcBef>
                <a:spcPts val="0"/>
              </a:spcBef>
              <a:buNone/>
            </a:pPr>
            <a:r>
              <a:rPr lang="en-US" sz="3200" dirty="0"/>
              <a:t>			</a:t>
            </a:r>
            <a:r>
              <a:rPr lang="en-US" sz="3200" dirty="0" err="1"/>
              <a:t>Amangamek</a:t>
            </a:r>
            <a:r>
              <a:rPr lang="en-US" sz="3200" dirty="0"/>
              <a:t> </a:t>
            </a:r>
            <a:r>
              <a:rPr lang="en-US" sz="3200" dirty="0" err="1"/>
              <a:t>Wipit</a:t>
            </a:r>
            <a:r>
              <a:rPr lang="en-US" sz="3200" dirty="0"/>
              <a:t> Lodge</a:t>
            </a:r>
          </a:p>
          <a:p>
            <a:pPr marL="0" indent="0">
              <a:spcBef>
                <a:spcPts val="0"/>
              </a:spcBef>
              <a:buNone/>
            </a:pPr>
            <a:r>
              <a:rPr lang="en-US" dirty="0"/>
              <a:t>				lundquist989@cs.com</a:t>
            </a:r>
          </a:p>
          <a:p>
            <a:pPr marL="0" indent="0">
              <a:spcBef>
                <a:spcPts val="0"/>
              </a:spcBef>
              <a:buNone/>
            </a:pPr>
            <a:endParaRPr lang="en-US" sz="2400" dirty="0"/>
          </a:p>
          <a:p>
            <a:pPr marL="0" indent="0">
              <a:spcBef>
                <a:spcPts val="0"/>
              </a:spcBef>
              <a:buNone/>
            </a:pPr>
            <a:endParaRPr lang="en-US" sz="2400" dirty="0"/>
          </a:p>
          <a:p>
            <a:pPr marL="0" indent="0">
              <a:buNone/>
            </a:pPr>
            <a:endParaRPr lang="en-US" dirty="0"/>
          </a:p>
        </p:txBody>
      </p:sp>
    </p:spTree>
    <p:extLst>
      <p:ext uri="{BB962C8B-B14F-4D97-AF65-F5344CB8AC3E}">
        <p14:creationId xmlns:p14="http://schemas.microsoft.com/office/powerpoint/2010/main" val="1537421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4243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822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Campaign Monitor</a:t>
            </a:r>
          </a:p>
        </p:txBody>
      </p:sp>
    </p:spTree>
    <p:extLst>
      <p:ext uri="{BB962C8B-B14F-4D97-AF65-F5344CB8AC3E}">
        <p14:creationId xmlns:p14="http://schemas.microsoft.com/office/powerpoint/2010/main" val="3966984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4996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2784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4467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51393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0342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645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102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Communication?</a:t>
            </a:r>
          </a:p>
        </p:txBody>
      </p:sp>
      <p:sp>
        <p:nvSpPr>
          <p:cNvPr id="3" name="Content Placeholder 2"/>
          <p:cNvSpPr>
            <a:spLocks noGrp="1"/>
          </p:cNvSpPr>
          <p:nvPr>
            <p:ph idx="1"/>
          </p:nvPr>
        </p:nvSpPr>
        <p:spPr/>
        <p:txBody>
          <a:bodyPr>
            <a:normAutofit/>
          </a:bodyPr>
          <a:lstStyle/>
          <a:p>
            <a:pPr marL="0" indent="0">
              <a:buNone/>
            </a:pPr>
            <a:r>
              <a:rPr lang="en-US" b="1" dirty="0"/>
              <a:t>It is a process</a:t>
            </a:r>
          </a:p>
          <a:p>
            <a:pPr marL="0" indent="0">
              <a:buNone/>
            </a:pPr>
            <a:endParaRPr lang="en-US" sz="4000" b="1" dirty="0">
              <a:latin typeface="Helvetica" panose="020B0604020202020204" pitchFamily="34" charset="0"/>
              <a:cs typeface="Helvetica" panose="020B0604020202020204" pitchFamily="34" charset="0"/>
            </a:endParaRPr>
          </a:p>
          <a:p>
            <a:pPr marL="457200" indent="-457200">
              <a:buFont typeface="Arial" panose="020B0604020202020204" pitchFamily="34" charset="0"/>
              <a:buChar char="•"/>
            </a:pPr>
            <a:r>
              <a:rPr lang="en-US" dirty="0"/>
              <a:t>Transmitter </a:t>
            </a:r>
          </a:p>
          <a:p>
            <a:pPr marL="457200" indent="-457200">
              <a:buFont typeface="Arial" panose="020B0604020202020204" pitchFamily="34" charset="0"/>
              <a:buChar char="•"/>
            </a:pPr>
            <a:r>
              <a:rPr lang="en-US" dirty="0"/>
              <a:t>Receiver </a:t>
            </a:r>
          </a:p>
          <a:p>
            <a:pPr marL="457200" indent="-457200">
              <a:buFont typeface="Arial" panose="020B0604020202020204" pitchFamily="34" charset="0"/>
              <a:buChar char="•"/>
            </a:pPr>
            <a:r>
              <a:rPr lang="en-US" dirty="0"/>
              <a:t>Medium </a:t>
            </a:r>
          </a:p>
          <a:p>
            <a:pPr marL="457200" indent="-457200">
              <a:buFont typeface="Arial" panose="020B0604020202020204" pitchFamily="34" charset="0"/>
              <a:buChar char="•"/>
            </a:pPr>
            <a:r>
              <a:rPr lang="en-US" dirty="0"/>
              <a:t>Message</a:t>
            </a:r>
            <a:endParaRPr lang="en-US" sz="4000" b="1" dirty="0">
              <a:latin typeface="Helvetica" panose="020B0604020202020204" pitchFamily="34" charset="0"/>
              <a:cs typeface="Helvetica" panose="020B0604020202020204" pitchFamily="34" charset="0"/>
            </a:endParaRPr>
          </a:p>
        </p:txBody>
      </p:sp>
      <p:pic>
        <p:nvPicPr>
          <p:cNvPr id="5" name="Picture 4" descr="https://upload.wikimedia.org/wikipedia/commons/0/0a/Tr%C3%A5dtelefon-illustrati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02796" y="3128394"/>
            <a:ext cx="3732177" cy="2564286"/>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www.wired.com/images_blogs/thisdayintech/2011/03/alexander_graham_bell_500px.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56362" y="1238557"/>
            <a:ext cx="2348555" cy="20526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4607615" y="5692680"/>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30116673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 &amp; Video</a:t>
            </a:r>
          </a:p>
        </p:txBody>
      </p:sp>
      <p:sp>
        <p:nvSpPr>
          <p:cNvPr id="3" name="Content Placeholder 2"/>
          <p:cNvSpPr>
            <a:spLocks noGrp="1"/>
          </p:cNvSpPr>
          <p:nvPr>
            <p:ph idx="1"/>
          </p:nvPr>
        </p:nvSpPr>
        <p:spPr/>
        <p:txBody>
          <a:bodyPr/>
          <a:lstStyle/>
          <a:p>
            <a:pPr marL="0" indent="0">
              <a:buNone/>
            </a:pPr>
            <a:endParaRPr lang="en-US" b="1" dirty="0"/>
          </a:p>
          <a:p>
            <a:pPr marL="0" indent="0">
              <a:buNone/>
            </a:pPr>
            <a:endParaRPr lang="en-US" b="1" dirty="0"/>
          </a:p>
          <a:p>
            <a:pPr marL="0" indent="0">
              <a:buNone/>
            </a:pPr>
            <a:r>
              <a:rPr lang="en-US" b="1" dirty="0"/>
              <a:t>	Kevin Montano </a:t>
            </a:r>
            <a:r>
              <a:rPr lang="en-US" dirty="0"/>
              <a:t>– </a:t>
            </a:r>
          </a:p>
          <a:p>
            <a:pPr marL="0" indent="0">
              <a:buNone/>
            </a:pPr>
            <a:r>
              <a:rPr lang="en-US" dirty="0"/>
              <a:t>			 Lodge</a:t>
            </a:r>
          </a:p>
          <a:p>
            <a:pPr marL="0" indent="0">
              <a:buNone/>
            </a:pPr>
            <a:r>
              <a:rPr lang="en-US" dirty="0"/>
              <a:t>			kevtalk4@gmail.com</a:t>
            </a:r>
          </a:p>
          <a:p>
            <a:endParaRPr lang="en-US" dirty="0"/>
          </a:p>
        </p:txBody>
      </p:sp>
    </p:spTree>
    <p:extLst>
      <p:ext uri="{BB962C8B-B14F-4D97-AF65-F5344CB8AC3E}">
        <p14:creationId xmlns:p14="http://schemas.microsoft.com/office/powerpoint/2010/main" val="20319702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Incorporate Media?</a:t>
            </a:r>
          </a:p>
        </p:txBody>
      </p:sp>
      <p:sp>
        <p:nvSpPr>
          <p:cNvPr id="3" name="Content Placeholder 2"/>
          <p:cNvSpPr>
            <a:spLocks noGrp="1"/>
          </p:cNvSpPr>
          <p:nvPr>
            <p:ph idx="1"/>
          </p:nvPr>
        </p:nvSpPr>
        <p:spPr/>
        <p:txBody>
          <a:bodyPr/>
          <a:lstStyle/>
          <a:p>
            <a:r>
              <a:rPr lang="en-US" dirty="0"/>
              <a:t>Imagery resonates more, conveys better message than plain text</a:t>
            </a:r>
          </a:p>
          <a:p>
            <a:r>
              <a:rPr lang="en-US" dirty="0"/>
              <a:t>Media </a:t>
            </a:r>
            <a:r>
              <a:rPr lang="en-US"/>
              <a:t>increases engagement</a:t>
            </a:r>
            <a:endParaRPr lang="en-US" dirty="0"/>
          </a:p>
        </p:txBody>
      </p:sp>
    </p:spTree>
    <p:extLst>
      <p:ext uri="{BB962C8B-B14F-4D97-AF65-F5344CB8AC3E}">
        <p14:creationId xmlns:p14="http://schemas.microsoft.com/office/powerpoint/2010/main" val="40808206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9033"/>
            <a:ext cx="8229600" cy="1143000"/>
          </a:xfrm>
        </p:spPr>
        <p:txBody>
          <a:bodyPr>
            <a:normAutofit fontScale="90000"/>
          </a:bodyPr>
          <a:lstStyle/>
          <a:p>
            <a:r>
              <a:rPr lang="en-US" dirty="0"/>
              <a:t>Images Create A Lasting Memory</a:t>
            </a:r>
          </a:p>
        </p:txBody>
      </p:sp>
      <p:pic>
        <p:nvPicPr>
          <p:cNvPr id="3" name="Picture 2"/>
          <p:cNvPicPr>
            <a:picLocks noChangeAspect="1"/>
          </p:cNvPicPr>
          <p:nvPr/>
        </p:nvPicPr>
        <p:blipFill>
          <a:blip r:embed="rId2"/>
          <a:stretch>
            <a:fillRect/>
          </a:stretch>
        </p:blipFill>
        <p:spPr>
          <a:xfrm>
            <a:off x="1481359" y="0"/>
            <a:ext cx="6260434" cy="5041961"/>
          </a:xfrm>
          <a:prstGeom prst="rect">
            <a:avLst/>
          </a:prstGeom>
        </p:spPr>
      </p:pic>
    </p:spTree>
    <p:extLst>
      <p:ext uri="{BB962C8B-B14F-4D97-AF65-F5344CB8AC3E}">
        <p14:creationId xmlns:p14="http://schemas.microsoft.com/office/powerpoint/2010/main" val="3633689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Photography Basics</a:t>
            </a:r>
          </a:p>
        </p:txBody>
      </p:sp>
      <p:sp>
        <p:nvSpPr>
          <p:cNvPr id="3" name="Content Placeholder 2"/>
          <p:cNvSpPr>
            <a:spLocks noGrp="1"/>
          </p:cNvSpPr>
          <p:nvPr>
            <p:ph idx="1"/>
          </p:nvPr>
        </p:nvSpPr>
        <p:spPr/>
        <p:txBody>
          <a:bodyPr/>
          <a:lstStyle/>
          <a:p>
            <a:r>
              <a:rPr lang="en-US" dirty="0"/>
              <a:t>Get Closer – Zoom With Your Feet</a:t>
            </a:r>
          </a:p>
          <a:p>
            <a:r>
              <a:rPr lang="en-US" dirty="0"/>
              <a:t>Capture Expressions</a:t>
            </a:r>
          </a:p>
          <a:p>
            <a:r>
              <a:rPr lang="en-US" dirty="0"/>
              <a:t>Action &gt; Posed</a:t>
            </a:r>
          </a:p>
          <a:p>
            <a:r>
              <a:rPr lang="en-US" dirty="0"/>
              <a:t>Consider Your Light</a:t>
            </a:r>
          </a:p>
          <a:p>
            <a:r>
              <a:rPr lang="en-US" dirty="0"/>
              <a:t>Capture What Interests You</a:t>
            </a:r>
          </a:p>
          <a:p>
            <a:endParaRPr lang="en-US" dirty="0"/>
          </a:p>
        </p:txBody>
      </p:sp>
    </p:spTree>
    <p:extLst>
      <p:ext uri="{BB962C8B-B14F-4D97-AF65-F5344CB8AC3E}">
        <p14:creationId xmlns:p14="http://schemas.microsoft.com/office/powerpoint/2010/main" val="27538943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Video Basics</a:t>
            </a:r>
          </a:p>
        </p:txBody>
      </p:sp>
      <p:sp>
        <p:nvSpPr>
          <p:cNvPr id="3" name="Content Placeholder 2"/>
          <p:cNvSpPr>
            <a:spLocks noGrp="1"/>
          </p:cNvSpPr>
          <p:nvPr>
            <p:ph idx="1"/>
          </p:nvPr>
        </p:nvSpPr>
        <p:spPr/>
        <p:txBody>
          <a:bodyPr/>
          <a:lstStyle/>
          <a:p>
            <a:r>
              <a:rPr lang="en-US" dirty="0"/>
              <a:t>Quality over quantity.</a:t>
            </a:r>
          </a:p>
          <a:p>
            <a:r>
              <a:rPr lang="en-US" dirty="0"/>
              <a:t>Engaging</a:t>
            </a:r>
          </a:p>
          <a:p>
            <a:pPr lvl="1"/>
            <a:r>
              <a:rPr lang="en-US" dirty="0"/>
              <a:t>Tell a story</a:t>
            </a:r>
          </a:p>
          <a:p>
            <a:pPr lvl="1"/>
            <a:r>
              <a:rPr lang="en-US" dirty="0"/>
              <a:t>Showcase something unique</a:t>
            </a:r>
          </a:p>
          <a:p>
            <a:pPr lvl="1"/>
            <a:r>
              <a:rPr lang="en-US" dirty="0"/>
              <a:t>Visually interesting</a:t>
            </a:r>
          </a:p>
          <a:p>
            <a:r>
              <a:rPr lang="en-US" dirty="0"/>
              <a:t>Always shoot landscape.</a:t>
            </a:r>
          </a:p>
          <a:p>
            <a:r>
              <a:rPr lang="en-US" dirty="0"/>
              <a:t>Consider audio.</a:t>
            </a:r>
          </a:p>
        </p:txBody>
      </p:sp>
    </p:spTree>
    <p:extLst>
      <p:ext uri="{BB962C8B-B14F-4D97-AF65-F5344CB8AC3E}">
        <p14:creationId xmlns:p14="http://schemas.microsoft.com/office/powerpoint/2010/main" val="33376376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Incorporating Media</a:t>
            </a:r>
          </a:p>
        </p:txBody>
      </p:sp>
      <p:sp>
        <p:nvSpPr>
          <p:cNvPr id="3" name="Content Placeholder 2"/>
          <p:cNvSpPr>
            <a:spLocks noGrp="1"/>
          </p:cNvSpPr>
          <p:nvPr>
            <p:ph idx="1"/>
          </p:nvPr>
        </p:nvSpPr>
        <p:spPr>
          <a:xfrm>
            <a:off x="457200" y="1417638"/>
            <a:ext cx="8229600" cy="4708525"/>
          </a:xfrm>
        </p:spPr>
        <p:txBody>
          <a:bodyPr>
            <a:normAutofit lnSpcReduction="10000"/>
          </a:bodyPr>
          <a:lstStyle/>
          <a:p>
            <a:r>
              <a:rPr lang="en-US" dirty="0"/>
              <a:t>Fit the channel to the media</a:t>
            </a:r>
          </a:p>
          <a:p>
            <a:r>
              <a:rPr lang="en-US" dirty="0"/>
              <a:t>Social Media</a:t>
            </a:r>
          </a:p>
          <a:p>
            <a:pPr lvl="1"/>
            <a:r>
              <a:rPr lang="en-US" dirty="0"/>
              <a:t>Twitter</a:t>
            </a:r>
          </a:p>
          <a:p>
            <a:pPr lvl="1"/>
            <a:r>
              <a:rPr lang="en-US" dirty="0" err="1"/>
              <a:t>Instagram</a:t>
            </a:r>
            <a:endParaRPr lang="en-US" dirty="0"/>
          </a:p>
          <a:p>
            <a:pPr lvl="1"/>
            <a:r>
              <a:rPr lang="en-US" dirty="0"/>
              <a:t>Facebook</a:t>
            </a:r>
          </a:p>
          <a:p>
            <a:pPr lvl="1"/>
            <a:r>
              <a:rPr lang="en-US" dirty="0"/>
              <a:t>YouTube</a:t>
            </a:r>
          </a:p>
          <a:p>
            <a:pPr lvl="1"/>
            <a:r>
              <a:rPr lang="en-US" dirty="0" err="1"/>
              <a:t>Vimeo</a:t>
            </a:r>
            <a:endParaRPr lang="en-US" dirty="0"/>
          </a:p>
          <a:p>
            <a:r>
              <a:rPr lang="en-US" dirty="0"/>
              <a:t>Website</a:t>
            </a:r>
          </a:p>
          <a:p>
            <a:r>
              <a:rPr lang="en-US" dirty="0"/>
              <a:t>E- News</a:t>
            </a:r>
          </a:p>
        </p:txBody>
      </p:sp>
    </p:spTree>
    <p:extLst>
      <p:ext uri="{BB962C8B-B14F-4D97-AF65-F5344CB8AC3E}">
        <p14:creationId xmlns:p14="http://schemas.microsoft.com/office/powerpoint/2010/main" val="15276352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5 Minute Break</a:t>
            </a:r>
          </a:p>
        </p:txBody>
      </p:sp>
    </p:spTree>
    <p:extLst>
      <p:ext uri="{BB962C8B-B14F-4D97-AF65-F5344CB8AC3E}">
        <p14:creationId xmlns:p14="http://schemas.microsoft.com/office/powerpoint/2010/main" val="4062392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Session IV : Breakout</a:t>
            </a:r>
          </a:p>
        </p:txBody>
      </p:sp>
    </p:spTree>
    <p:extLst>
      <p:ext uri="{BB962C8B-B14F-4D97-AF65-F5344CB8AC3E}">
        <p14:creationId xmlns:p14="http://schemas.microsoft.com/office/powerpoint/2010/main" val="3574432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Breakout Session</a:t>
            </a:r>
          </a:p>
        </p:txBody>
      </p:sp>
      <p:sp>
        <p:nvSpPr>
          <p:cNvPr id="3" name="Content Placeholder 2"/>
          <p:cNvSpPr>
            <a:spLocks noGrp="1"/>
          </p:cNvSpPr>
          <p:nvPr>
            <p:ph idx="1"/>
          </p:nvPr>
        </p:nvSpPr>
        <p:spPr/>
        <p:txBody>
          <a:bodyPr/>
          <a:lstStyle/>
          <a:p>
            <a:r>
              <a:rPr lang="en-US" b="1" dirty="0">
                <a:latin typeface="Museo Sans 700"/>
                <a:cs typeface="Museo Sans 700"/>
              </a:rPr>
              <a:t>Teams of 4: </a:t>
            </a:r>
            <a:r>
              <a:rPr lang="en-US" dirty="0"/>
              <a:t>Writer, Photographer, Videographer, Social Media</a:t>
            </a:r>
          </a:p>
          <a:p>
            <a:r>
              <a:rPr lang="en-US" dirty="0">
                <a:latin typeface="Museo Sans 700"/>
                <a:cs typeface="Museo Sans 700"/>
              </a:rPr>
              <a:t>Come back with:</a:t>
            </a:r>
          </a:p>
          <a:p>
            <a:pPr lvl="1"/>
            <a:r>
              <a:rPr lang="en-US" dirty="0"/>
              <a:t>250-word Article</a:t>
            </a:r>
          </a:p>
          <a:p>
            <a:pPr lvl="1"/>
            <a:r>
              <a:rPr lang="en-US" dirty="0"/>
              <a:t>Photos of the story</a:t>
            </a:r>
          </a:p>
          <a:p>
            <a:pPr lvl="1"/>
            <a:r>
              <a:rPr lang="en-US" dirty="0"/>
              <a:t>Video Interview or Action Footage</a:t>
            </a:r>
          </a:p>
          <a:p>
            <a:pPr lvl="1"/>
            <a:r>
              <a:rPr lang="en-US" dirty="0"/>
              <a:t>Social Media Plan and Draft Posts</a:t>
            </a:r>
          </a:p>
          <a:p>
            <a:pPr marL="0" indent="0">
              <a:buNone/>
            </a:pPr>
            <a:endParaRPr lang="en-US" dirty="0"/>
          </a:p>
        </p:txBody>
      </p:sp>
      <p:sp>
        <p:nvSpPr>
          <p:cNvPr id="4" name="Title 1"/>
          <p:cNvSpPr txBox="1">
            <a:spLocks/>
          </p:cNvSpPr>
          <p:nvPr/>
        </p:nvSpPr>
        <p:spPr>
          <a:xfrm>
            <a:off x="5509699" y="5534757"/>
            <a:ext cx="3634301"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Mike </a:t>
            </a:r>
            <a:r>
              <a:rPr lang="en-US" sz="1400" b="1" dirty="0" err="1"/>
              <a:t>DeSocio</a:t>
            </a:r>
            <a:r>
              <a:rPr lang="en-US" sz="1400" b="1" dirty="0"/>
              <a:t> </a:t>
            </a:r>
            <a:r>
              <a:rPr lang="en-US" sz="1400" dirty="0"/>
              <a:t>– Brand &amp; Identity Lead</a:t>
            </a:r>
          </a:p>
        </p:txBody>
      </p:sp>
    </p:spTree>
    <p:extLst>
      <p:ext uri="{BB962C8B-B14F-4D97-AF65-F5344CB8AC3E}">
        <p14:creationId xmlns:p14="http://schemas.microsoft.com/office/powerpoint/2010/main" val="41235717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Ready, Set, Go!</a:t>
            </a:r>
          </a:p>
        </p:txBody>
      </p:sp>
      <p:sp>
        <p:nvSpPr>
          <p:cNvPr id="3" name="Content Placeholder 2"/>
          <p:cNvSpPr>
            <a:spLocks noGrp="1"/>
          </p:cNvSpPr>
          <p:nvPr>
            <p:ph idx="1"/>
          </p:nvPr>
        </p:nvSpPr>
        <p:spPr>
          <a:xfrm>
            <a:off x="232142" y="1600200"/>
            <a:ext cx="8753114" cy="4525963"/>
          </a:xfrm>
        </p:spPr>
        <p:txBody>
          <a:bodyPr>
            <a:normAutofit fontScale="70000" lnSpcReduction="20000"/>
          </a:bodyPr>
          <a:lstStyle/>
          <a:p>
            <a:pPr marL="0" indent="0">
              <a:buNone/>
            </a:pPr>
            <a:endParaRPr lang="en-US" sz="4000" b="1" dirty="0"/>
          </a:p>
          <a:p>
            <a:pPr marL="0" indent="0">
              <a:buNone/>
            </a:pPr>
            <a:endParaRPr lang="en-US" sz="4000" b="1" dirty="0"/>
          </a:p>
          <a:p>
            <a:pPr marL="0" indent="0">
              <a:buNone/>
            </a:pPr>
            <a:endParaRPr lang="en-US" sz="4000" b="1" dirty="0"/>
          </a:p>
          <a:p>
            <a:pPr marL="0" indent="0">
              <a:buNone/>
            </a:pPr>
            <a:r>
              <a:rPr lang="en-US" sz="5700" b="1" dirty="0"/>
              <a:t>Be back in this room in </a:t>
            </a:r>
            <a:r>
              <a:rPr lang="en-US" sz="5700" b="1" u="sng" dirty="0"/>
              <a:t>45 minutes</a:t>
            </a:r>
            <a:r>
              <a:rPr lang="en-US" sz="5700" b="1" dirty="0"/>
              <a:t>.</a:t>
            </a:r>
          </a:p>
          <a:p>
            <a:pPr marL="0" indent="0">
              <a:buNone/>
            </a:pPr>
            <a:endParaRPr lang="en-US" sz="40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i="1" dirty="0"/>
          </a:p>
          <a:p>
            <a:pPr marL="0" indent="0">
              <a:buNone/>
            </a:pPr>
            <a:r>
              <a:rPr lang="en-US" sz="3600" b="1" i="1" dirty="0"/>
              <a:t>Bring Back:</a:t>
            </a:r>
          </a:p>
          <a:p>
            <a:pPr marL="0" indent="0">
              <a:buNone/>
            </a:pPr>
            <a:r>
              <a:rPr lang="en-US" sz="3600" b="1" i="1" dirty="0"/>
              <a:t>	250 word Article, Photos, Video, Social Media Plan</a:t>
            </a:r>
            <a:endParaRPr lang="en-US" sz="3100" b="1" i="1" dirty="0"/>
          </a:p>
        </p:txBody>
      </p:sp>
    </p:spTree>
    <p:extLst>
      <p:ext uri="{BB962C8B-B14F-4D97-AF65-F5344CB8AC3E}">
        <p14:creationId xmlns:p14="http://schemas.microsoft.com/office/powerpoint/2010/main" val="327289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t>What is Communication?</a:t>
            </a:r>
          </a:p>
        </p:txBody>
      </p:sp>
      <p:sp>
        <p:nvSpPr>
          <p:cNvPr id="5"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a:p>
          <a:p>
            <a:pPr marL="0" indent="0" algn="ctr">
              <a:buNone/>
            </a:pPr>
            <a:r>
              <a:rPr lang="en-US" sz="2800" dirty="0"/>
              <a:t>Symmetrical communications is a two-way process.</a:t>
            </a:r>
          </a:p>
        </p:txBody>
      </p:sp>
      <p:grpSp>
        <p:nvGrpSpPr>
          <p:cNvPr id="9" name="Group 8"/>
          <p:cNvGrpSpPr/>
          <p:nvPr/>
        </p:nvGrpSpPr>
        <p:grpSpPr>
          <a:xfrm>
            <a:off x="142757" y="3064765"/>
            <a:ext cx="8882710" cy="2034014"/>
            <a:chOff x="142757" y="2259400"/>
            <a:chExt cx="8882710" cy="2034014"/>
          </a:xfrm>
        </p:grpSpPr>
        <p:pic>
          <p:nvPicPr>
            <p:cNvPr id="6" name="Picture 2" descr="https://upload.wikimedia.org/wikipedia/commons/2/2b/US_Navy_020623-N-5329L-007_Signalman_2nd_Class_Eric_Palmer_signals_the_U.S._Navy_mine_hunter_coastal_ship_USS_Raven_(MHC_6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757" y="2259400"/>
              <a:ext cx="2847620" cy="2034014"/>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7" name="Picture 4" descr="https://upload.wikimedia.org/wikipedia/commons/9/9a/US_Navy_051129-N-0685C-007_Quartermaster_Seaman_Ryan_Ruona_signals_with_semaphore_flags_during_a_replenishment_at_se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90377" y="2259400"/>
              <a:ext cx="3122390" cy="2034014"/>
            </a:xfrm>
            <a:prstGeom prst="rect">
              <a:avLst/>
            </a:prstGeom>
            <a:noFill/>
            <a:ln>
              <a:solidFill>
                <a:srgbClr val="000000"/>
              </a:solidFill>
            </a:ln>
            <a:extLst>
              <a:ext uri="{909E8E84-426E-40dd-AFC4-6F175D3DCCD1}">
                <a14:hiddenFill xmlns:a14="http://schemas.microsoft.com/office/drawing/2010/main" xmlns="">
                  <a:solidFill>
                    <a:srgbClr val="FFFFFF"/>
                  </a:solidFill>
                </a14:hiddenFill>
              </a:ext>
            </a:extLst>
          </p:spPr>
        </p:pic>
        <p:pic>
          <p:nvPicPr>
            <p:cNvPr id="8" name="Picture 2" descr="http://www.defense.gov/dodcmsshare/homepagephoto/2015-07/hires_150728-N-DQ503-033c.jpg?source=GovDelivery"/>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12767" y="2259400"/>
              <a:ext cx="2912700" cy="203401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pSp>
      <p:sp>
        <p:nvSpPr>
          <p:cNvPr id="10"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22913297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426176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dirty="0"/>
              <a:t>Session V : Conclusions</a:t>
            </a:r>
          </a:p>
        </p:txBody>
      </p:sp>
    </p:spTree>
    <p:extLst>
      <p:ext uri="{BB962C8B-B14F-4D97-AF65-F5344CB8AC3E}">
        <p14:creationId xmlns:p14="http://schemas.microsoft.com/office/powerpoint/2010/main" val="36160011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p>
        </p:txBody>
      </p:sp>
      <p:sp>
        <p:nvSpPr>
          <p:cNvPr id="3" name="Content Placeholder 2"/>
          <p:cNvSpPr>
            <a:spLocks noGrp="1"/>
          </p:cNvSpPr>
          <p:nvPr>
            <p:ph idx="1"/>
          </p:nvPr>
        </p:nvSpPr>
        <p:spPr>
          <a:xfrm>
            <a:off x="241925" y="1600200"/>
            <a:ext cx="8739531" cy="4525963"/>
          </a:xfrm>
        </p:spPr>
        <p:txBody>
          <a:bodyPr>
            <a:normAutofit/>
          </a:bodyPr>
          <a:lstStyle/>
          <a:p>
            <a:r>
              <a:rPr lang="en-US" sz="2000" dirty="0"/>
              <a:t>Communication is a process.</a:t>
            </a:r>
          </a:p>
          <a:p>
            <a:r>
              <a:rPr lang="en-US" sz="2000" dirty="0"/>
              <a:t>Communication has a purpose.</a:t>
            </a:r>
          </a:p>
          <a:p>
            <a:r>
              <a:rPr lang="en-US" sz="2000" dirty="0"/>
              <a:t>We need you to help tell the story of the Order.</a:t>
            </a:r>
          </a:p>
          <a:p>
            <a:r>
              <a:rPr lang="en-US" sz="2000" dirty="0"/>
              <a:t>Leverage your website to get the key information to those that need it.</a:t>
            </a:r>
          </a:p>
          <a:p>
            <a:r>
              <a:rPr lang="en-US" sz="2000" dirty="0"/>
              <a:t>Concentrate on the content (text &amp; photos) more than technology.</a:t>
            </a:r>
          </a:p>
          <a:p>
            <a:r>
              <a:rPr lang="en-US" sz="2000" dirty="0"/>
              <a:t>Communication involves everyone.</a:t>
            </a:r>
          </a:p>
          <a:p>
            <a:endParaRPr lang="en-US" sz="2000" dirty="0"/>
          </a:p>
        </p:txBody>
      </p:sp>
      <p:sp>
        <p:nvSpPr>
          <p:cNvPr id="4" name="Title 1"/>
          <p:cNvSpPr txBox="1">
            <a:spLocks/>
          </p:cNvSpPr>
          <p:nvPr/>
        </p:nvSpPr>
        <p:spPr>
          <a:xfrm>
            <a:off x="5509699" y="5534757"/>
            <a:ext cx="3634301"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Mike </a:t>
            </a:r>
            <a:r>
              <a:rPr lang="en-US" sz="1400" b="1" dirty="0" err="1"/>
              <a:t>DeSocio</a:t>
            </a:r>
            <a:r>
              <a:rPr lang="en-US" sz="1400" b="1" dirty="0"/>
              <a:t> </a:t>
            </a:r>
            <a:r>
              <a:rPr lang="en-US" sz="1400" dirty="0"/>
              <a:t>– Brand &amp; Identity</a:t>
            </a:r>
          </a:p>
        </p:txBody>
      </p:sp>
    </p:spTree>
    <p:extLst>
      <p:ext uri="{BB962C8B-B14F-4D97-AF65-F5344CB8AC3E}">
        <p14:creationId xmlns:p14="http://schemas.microsoft.com/office/powerpoint/2010/main" val="3443871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9387"/>
            <a:ext cx="8229600" cy="3646776"/>
          </a:xfrm>
        </p:spPr>
        <p:txBody>
          <a:bodyPr>
            <a:normAutofit/>
          </a:bodyPr>
          <a:lstStyle/>
          <a:p>
            <a:pPr marL="0" indent="0" algn="ctr">
              <a:buNone/>
            </a:pPr>
            <a:r>
              <a:rPr lang="en-US" sz="6000" b="1" dirty="0"/>
              <a:t>Group Presentations</a:t>
            </a:r>
          </a:p>
        </p:txBody>
      </p:sp>
    </p:spTree>
    <p:extLst>
      <p:ext uri="{BB962C8B-B14F-4D97-AF65-F5344CB8AC3E}">
        <p14:creationId xmlns:p14="http://schemas.microsoft.com/office/powerpoint/2010/main" val="1204011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64" y="2799380"/>
            <a:ext cx="8229600" cy="1143000"/>
          </a:xfrm>
        </p:spPr>
        <p:txBody>
          <a:bodyPr>
            <a:normAutofit/>
          </a:bodyPr>
          <a:lstStyle/>
          <a:p>
            <a:r>
              <a:rPr lang="en-US" sz="6600" b="1" dirty="0"/>
              <a:t>Final Thoughts</a:t>
            </a:r>
          </a:p>
        </p:txBody>
      </p:sp>
      <p:sp>
        <p:nvSpPr>
          <p:cNvPr id="4" name="Title 1"/>
          <p:cNvSpPr txBox="1">
            <a:spLocks/>
          </p:cNvSpPr>
          <p:nvPr/>
        </p:nvSpPr>
        <p:spPr>
          <a:xfrm>
            <a:off x="4607615" y="5673507"/>
            <a:ext cx="4536385" cy="58691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0" i="0" kern="1200">
                <a:solidFill>
                  <a:schemeClr val="tx1"/>
                </a:solidFill>
                <a:latin typeface="Museo Slab 700"/>
                <a:ea typeface="+mj-ea"/>
                <a:cs typeface="Museo Slab 700"/>
              </a:defRPr>
            </a:lvl1pPr>
          </a:lstStyle>
          <a:p>
            <a:r>
              <a:rPr lang="en-US" sz="1400" b="1" dirty="0"/>
              <a:t>Ned Lundquist </a:t>
            </a:r>
            <a:r>
              <a:rPr lang="en-US" sz="1400" dirty="0"/>
              <a:t>– </a:t>
            </a:r>
            <a:r>
              <a:rPr lang="en-US" sz="1400" dirty="0" err="1"/>
              <a:t>NatCo</a:t>
            </a:r>
            <a:r>
              <a:rPr lang="en-US" sz="1400" dirty="0"/>
              <a:t> – General Assignment Team</a:t>
            </a:r>
          </a:p>
          <a:p>
            <a:endParaRPr lang="en-US" sz="1400" dirty="0"/>
          </a:p>
        </p:txBody>
      </p:sp>
    </p:spTree>
    <p:extLst>
      <p:ext uri="{BB962C8B-B14F-4D97-AF65-F5344CB8AC3E}">
        <p14:creationId xmlns:p14="http://schemas.microsoft.com/office/powerpoint/2010/main" val="14553858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r>
              <a:rPr lang="en-US" b="1" dirty="0" err="1"/>
              <a:t>Arrowman</a:t>
            </a:r>
            <a:r>
              <a:rPr lang="en-US" b="1" dirty="0"/>
              <a:t> Press Corps Sign Up: </a:t>
            </a:r>
          </a:p>
          <a:p>
            <a:pPr marL="0" indent="0">
              <a:buNone/>
            </a:pPr>
            <a:r>
              <a:rPr lang="en-US" sz="2800" u="sng" dirty="0"/>
              <a:t>Youth Only</a:t>
            </a:r>
          </a:p>
          <a:p>
            <a:pPr marL="0" indent="0">
              <a:buNone/>
            </a:pPr>
            <a:r>
              <a:rPr lang="en-US" sz="2800" dirty="0"/>
              <a:t>Email </a:t>
            </a:r>
            <a:r>
              <a:rPr lang="en-US" sz="2800" u="sng" dirty="0" err="1"/>
              <a:t>apc@oa-bsa.org</a:t>
            </a:r>
            <a:r>
              <a:rPr lang="en-US" sz="2800" dirty="0"/>
              <a:t> to receive a sign up link (Include “APC Registration” in the subject line)</a:t>
            </a:r>
          </a:p>
          <a:p>
            <a:pPr marL="0" indent="0">
              <a:buNone/>
            </a:pPr>
            <a:endParaRPr lang="en-US" dirty="0"/>
          </a:p>
          <a:p>
            <a:pPr marL="0" indent="0">
              <a:buNone/>
            </a:pPr>
            <a:r>
              <a:rPr lang="en-US" b="1" dirty="0"/>
              <a:t>OA Communications Team Interest Form:</a:t>
            </a:r>
          </a:p>
          <a:p>
            <a:pPr marL="0" indent="0">
              <a:buNone/>
            </a:pPr>
            <a:r>
              <a:rPr lang="en-US" dirty="0" err="1"/>
              <a:t>oa-bsa.org</a:t>
            </a:r>
            <a:r>
              <a:rPr lang="en-US" dirty="0"/>
              <a:t>/</a:t>
            </a:r>
            <a:r>
              <a:rPr lang="en-US" dirty="0" err="1"/>
              <a:t>oacomms</a:t>
            </a:r>
            <a:endParaRPr lang="en-US" dirty="0"/>
          </a:p>
        </p:txBody>
      </p:sp>
    </p:spTree>
    <p:extLst>
      <p:ext uri="{BB962C8B-B14F-4D97-AF65-F5344CB8AC3E}">
        <p14:creationId xmlns:p14="http://schemas.microsoft.com/office/powerpoint/2010/main" val="3611425346"/>
      </p:ext>
    </p:extLst>
  </p:cSld>
  <p:clrMapOvr>
    <a:masterClrMapping/>
  </p:clrMapOvr>
</p:sld>
</file>

<file path=ppt/theme/theme1.xml><?xml version="1.0" encoding="utf-8"?>
<a:theme xmlns:a="http://schemas.openxmlformats.org/drawingml/2006/main" name="NOAC class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NOAC class powerpoint.potx</Template>
  <TotalTime>4756</TotalTime>
  <Words>4527</Words>
  <Application>Microsoft Macintosh PowerPoint</Application>
  <PresentationFormat>On-screen Show (4:3)</PresentationFormat>
  <Paragraphs>597</Paragraphs>
  <Slides>94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Arial</vt:lpstr>
      <vt:lpstr>Calibri</vt:lpstr>
      <vt:lpstr>Helvetica</vt:lpstr>
      <vt:lpstr>Museo Sans 300</vt:lpstr>
      <vt:lpstr>Museo Sans 700</vt:lpstr>
      <vt:lpstr>Museo Slab 300</vt:lpstr>
      <vt:lpstr>Museo Slab 700</vt:lpstr>
      <vt:lpstr>Wingdings</vt:lpstr>
      <vt:lpstr>NOAC class powerpoint</vt:lpstr>
      <vt:lpstr>PowerPoint Presentation</vt:lpstr>
      <vt:lpstr>Welcome!</vt:lpstr>
      <vt:lpstr>PowerPoint Presentation</vt:lpstr>
      <vt:lpstr>OA Communications Team Overview</vt:lpstr>
      <vt:lpstr>OA Communications Team Structure</vt:lpstr>
      <vt:lpstr>Communicating with your Lodge</vt:lpstr>
      <vt:lpstr>Writing</vt:lpstr>
      <vt:lpstr>What is Communication?</vt:lpstr>
      <vt:lpstr>What is Communication?</vt:lpstr>
      <vt:lpstr>What is Communication?</vt:lpstr>
      <vt:lpstr>What is News?</vt:lpstr>
      <vt:lpstr>What is News?</vt:lpstr>
      <vt:lpstr>What is News?</vt:lpstr>
      <vt:lpstr>What is News?</vt:lpstr>
      <vt:lpstr>What is News?</vt:lpstr>
      <vt:lpstr>What is News?</vt:lpstr>
      <vt:lpstr>What is News?</vt:lpstr>
      <vt:lpstr>What is News?</vt:lpstr>
      <vt:lpstr>What is News?</vt:lpstr>
      <vt:lpstr>PowerPoint Presentation</vt:lpstr>
      <vt:lpstr>What is News?</vt:lpstr>
      <vt:lpstr>What is News?</vt:lpstr>
      <vt:lpstr>What is News?</vt:lpstr>
      <vt:lpstr>What is News?</vt:lpstr>
      <vt:lpstr>What is News?</vt:lpstr>
      <vt:lpstr>What is News?</vt:lpstr>
      <vt:lpstr>PowerPoint Presentation</vt:lpstr>
      <vt:lpstr>PowerPoint Presentation</vt:lpstr>
      <vt:lpstr>Social Media</vt:lpstr>
      <vt:lpstr>Social Media Basics</vt:lpstr>
      <vt:lpstr>Youth Protection &amp; Social Media</vt:lpstr>
      <vt:lpstr>Choosing the Right Platforms</vt:lpstr>
      <vt:lpstr>Social Media Basics</vt:lpstr>
      <vt:lpstr>Which Platforms to Play On?</vt:lpstr>
      <vt:lpstr>Best Practices for Creating Engaging Content</vt:lpstr>
      <vt:lpstr>Managing Social Media</vt:lpstr>
      <vt:lpstr>Key Takeaways</vt:lpstr>
      <vt:lpstr>Website Basics</vt:lpstr>
      <vt:lpstr>Website Basics</vt:lpstr>
      <vt:lpstr>Website Basics</vt:lpstr>
      <vt:lpstr>Website Basics</vt:lpstr>
      <vt:lpstr>What Makes a Great Post  on the Website?</vt:lpstr>
      <vt:lpstr>Website Basics</vt:lpstr>
      <vt:lpstr>Website Basics</vt:lpstr>
      <vt:lpstr>PowerPoint Presentation</vt:lpstr>
      <vt:lpstr>PowerPoint Presentation</vt:lpstr>
      <vt:lpstr>PowerPoint Presentation</vt:lpstr>
      <vt:lpstr>PowerPoint Presentation</vt:lpstr>
      <vt:lpstr>PowerPoint Presentation</vt:lpstr>
      <vt:lpstr>Website Basics</vt:lpstr>
      <vt:lpstr>Website Basics</vt:lpstr>
      <vt:lpstr>Website Technology</vt:lpstr>
      <vt:lpstr>Website Basics</vt:lpstr>
      <vt:lpstr>Website Basics</vt:lpstr>
      <vt:lpstr>Website Basics</vt:lpstr>
      <vt:lpstr>PowerPoint Presentation</vt:lpstr>
      <vt:lpstr>PowerPoint Presentation</vt:lpstr>
      <vt:lpstr>Enewsletters</vt:lpstr>
      <vt:lpstr>Print vs. E-news</vt:lpstr>
      <vt:lpstr>Enews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 &amp; Video</vt:lpstr>
      <vt:lpstr>Why Incorporate Media?</vt:lpstr>
      <vt:lpstr>Images Create A Lasting Memory</vt:lpstr>
      <vt:lpstr>Mobile Photography Basics</vt:lpstr>
      <vt:lpstr>Mobile Video Basics</vt:lpstr>
      <vt:lpstr>Incorporating Media</vt:lpstr>
      <vt:lpstr>PowerPoint Presentation</vt:lpstr>
      <vt:lpstr>PowerPoint Presentation</vt:lpstr>
      <vt:lpstr>Breakout Session</vt:lpstr>
      <vt:lpstr>Ready, Set, Go!</vt:lpstr>
      <vt:lpstr>PowerPoint Presentation</vt:lpstr>
      <vt:lpstr>Key Takeaways</vt:lpstr>
      <vt:lpstr>PowerPoint Presentation</vt:lpstr>
      <vt:lpstr>Final Thoughts</vt:lpstr>
      <vt:lpstr>Thank You!</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DeSocio</dc:creator>
  <cp:lastModifiedBy>Vick, Nathan</cp:lastModifiedBy>
  <cp:revision>36</cp:revision>
  <dcterms:created xsi:type="dcterms:W3CDTF">2015-04-30T07:02:15Z</dcterms:created>
  <dcterms:modified xsi:type="dcterms:W3CDTF">2018-07-20T19:32:55Z</dcterms:modified>
</cp:coreProperties>
</file>