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3.xml" ContentType="application/vnd.openxmlformats-officedocument.presentationml.tags+xml"/>
  <Override PartName="/ppt/notesSlides/notesSlide11.xml" ContentType="application/vnd.openxmlformats-officedocument.presentationml.notesSlide+xml"/>
  <Override PartName="/ppt/tags/tag4.xml" ContentType="application/vnd.openxmlformats-officedocument.presentationml.tags+xml"/>
  <Override PartName="/ppt/notesSlides/notesSlide12.xml" ContentType="application/vnd.openxmlformats-officedocument.presentationml.notesSlide+xml"/>
  <Override PartName="/ppt/tags/tag5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86" r:id="rId20"/>
    <p:sldId id="275" r:id="rId21"/>
    <p:sldId id="276" r:id="rId22"/>
    <p:sldId id="277" r:id="rId23"/>
    <p:sldId id="278" r:id="rId24"/>
    <p:sldId id="287" r:id="rId25"/>
    <p:sldId id="280" r:id="rId26"/>
    <p:sldId id="289" r:id="rId27"/>
    <p:sldId id="281" r:id="rId28"/>
    <p:sldId id="288" r:id="rId29"/>
    <p:sldId id="290" r:id="rId30"/>
    <p:sldId id="282" r:id="rId31"/>
    <p:sldId id="283" r:id="rId32"/>
    <p:sldId id="284" r:id="rId33"/>
    <p:sldId id="285" r:id="rId3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51" autoAdjust="0"/>
    <p:restoredTop sz="94660"/>
  </p:normalViewPr>
  <p:slideViewPr>
    <p:cSldViewPr snapToGrid="0" snapToObjects="1">
      <p:cViewPr>
        <p:scale>
          <a:sx n="76" d="100"/>
          <a:sy n="76" d="100"/>
        </p:scale>
        <p:origin x="-2646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683B575-630B-42C4-89A2-11F0EEED9E4B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0449211-AE8B-4AF5-9994-57D00BC15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63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99C8DFA-371A-46A0-8877-7455ED32FEC7}" type="datetimeFigureOut">
              <a:rPr lang="en-US" smtClean="0"/>
              <a:t>7/31/2015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D30A70D-623D-4061-A8B5-54A3FE69F8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012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8492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 bwMode="auto">
          <a:xfrm>
            <a:off x="934720" y="4417404"/>
            <a:ext cx="5140960" cy="41833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 bwMode="auto">
          <a:xfrm>
            <a:off x="934720" y="4417404"/>
            <a:ext cx="5140960" cy="41833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 bwMode="auto">
          <a:xfrm>
            <a:off x="934720" y="4417404"/>
            <a:ext cx="5140960" cy="41833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626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xfrm>
            <a:off x="934720" y="4417404"/>
            <a:ext cx="5140960" cy="41833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 bwMode="auto">
          <a:xfrm>
            <a:off x="934720" y="4417404"/>
            <a:ext cx="5140960" cy="41833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xfrm>
            <a:off x="934720" y="4417404"/>
            <a:ext cx="5140960" cy="41833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b="1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xfrm>
            <a:off x="934720" y="4417404"/>
            <a:ext cx="5140960" cy="41833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xfrm>
            <a:off x="934720" y="4417404"/>
            <a:ext cx="5140960" cy="41833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 bwMode="auto">
          <a:xfrm>
            <a:off x="934720" y="4417404"/>
            <a:ext cx="5140960" cy="41833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987130"/>
            <a:ext cx="7772400" cy="773957"/>
          </a:xfrm>
        </p:spPr>
        <p:txBody>
          <a:bodyPr>
            <a:normAutofit/>
          </a:bodyPr>
          <a:lstStyle>
            <a:lvl1pPr>
              <a:defRPr sz="4000" b="0" i="0">
                <a:latin typeface="Museo Slab 700"/>
                <a:cs typeface="Museo Slab 70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087801"/>
            <a:ext cx="7772400" cy="660767"/>
          </a:xfrm>
        </p:spPr>
        <p:txBody>
          <a:bodyPr/>
          <a:lstStyle>
            <a:lvl1pPr marL="0" indent="0" algn="ctr">
              <a:buNone/>
              <a:defRPr b="0" i="0">
                <a:solidFill>
                  <a:schemeClr val="tx1">
                    <a:tint val="75000"/>
                  </a:schemeClr>
                </a:solidFill>
                <a:latin typeface="Museo Slab 300"/>
                <a:cs typeface="Museo Slab 30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360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 i="0">
                <a:latin typeface="Museo Slab 700"/>
                <a:cs typeface="Museo Slab 70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Museo Sans 300"/>
                <a:cs typeface="Museo Sans 300"/>
              </a:defRPr>
            </a:lvl1pPr>
            <a:lvl2pPr>
              <a:defRPr b="0" i="0">
                <a:latin typeface="Museo Sans 300"/>
                <a:cs typeface="Museo Sans 300"/>
              </a:defRPr>
            </a:lvl2pPr>
            <a:lvl3pPr>
              <a:defRPr b="0" i="0">
                <a:latin typeface="Museo Sans 300"/>
                <a:cs typeface="Museo Sans 300"/>
              </a:defRPr>
            </a:lvl3pPr>
            <a:lvl4pPr>
              <a:defRPr b="0" i="0">
                <a:latin typeface="Museo Sans 300"/>
                <a:cs typeface="Museo Sans 300"/>
              </a:defRPr>
            </a:lvl4pPr>
            <a:lvl5pPr>
              <a:defRPr b="0" i="0">
                <a:latin typeface="Museo Sans 300"/>
                <a:cs typeface="Museo Sans 30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03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 i="0">
                <a:latin typeface="Museo Slab 700"/>
                <a:cs typeface="Museo Slab 70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 b="0" i="0">
                <a:latin typeface="Museo Sans 300"/>
                <a:cs typeface="Museo Sans 300"/>
              </a:defRPr>
            </a:lvl1pPr>
            <a:lvl2pPr>
              <a:defRPr sz="2400" b="0" i="0">
                <a:latin typeface="Museo Sans 300"/>
                <a:cs typeface="Museo Sans 300"/>
              </a:defRPr>
            </a:lvl2pPr>
            <a:lvl3pPr>
              <a:defRPr sz="2000" b="0" i="0">
                <a:latin typeface="Museo Sans 300"/>
                <a:cs typeface="Museo Sans 300"/>
              </a:defRPr>
            </a:lvl3pPr>
            <a:lvl4pPr>
              <a:defRPr sz="1800" b="0" i="0">
                <a:latin typeface="Museo Sans 300"/>
                <a:cs typeface="Museo Sans 300"/>
              </a:defRPr>
            </a:lvl4pPr>
            <a:lvl5pPr>
              <a:defRPr sz="1800" b="0" i="0">
                <a:latin typeface="Museo Sans 300"/>
                <a:cs typeface="Museo Sans 30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 b="0" i="0">
                <a:latin typeface="Museo Sans 300"/>
                <a:cs typeface="Museo Sans 300"/>
              </a:defRPr>
            </a:lvl1pPr>
            <a:lvl2pPr>
              <a:defRPr sz="2400" b="0" i="0">
                <a:latin typeface="Museo Sans 300"/>
                <a:cs typeface="Museo Sans 300"/>
              </a:defRPr>
            </a:lvl2pPr>
            <a:lvl3pPr>
              <a:defRPr sz="2000" b="0" i="0">
                <a:latin typeface="Museo Sans 300"/>
                <a:cs typeface="Museo Sans 300"/>
              </a:defRPr>
            </a:lvl3pPr>
            <a:lvl4pPr>
              <a:defRPr sz="1800" b="0" i="0">
                <a:latin typeface="Museo Sans 300"/>
                <a:cs typeface="Museo Sans 300"/>
              </a:defRPr>
            </a:lvl4pPr>
            <a:lvl5pPr>
              <a:defRPr sz="1800" b="0" i="0">
                <a:latin typeface="Museo Sans 300"/>
                <a:cs typeface="Museo Sans 30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183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 i="0">
                <a:latin typeface="Museo Slab 700"/>
                <a:cs typeface="Museo Slab 70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45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BF866-711E-4DEC-B9F7-A4D8B94B0D73}" type="datetimeFigureOut">
              <a:rPr lang="en-US"/>
              <a:pPr>
                <a:defRPr/>
              </a:pPr>
              <a:t>7/31/2015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EBF18-1C77-46C5-A60F-3954C8E4C4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032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690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b="0" i="0" kern="1200">
          <a:solidFill>
            <a:schemeClr val="tx1"/>
          </a:solidFill>
          <a:latin typeface="Museo Slab 700"/>
          <a:ea typeface="+mj-ea"/>
          <a:cs typeface="Museo Slab 70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Museo Sans 300"/>
          <a:ea typeface="+mn-ea"/>
          <a:cs typeface="Museo Sans 30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Museo Sans 300"/>
          <a:ea typeface="+mn-ea"/>
          <a:cs typeface="Museo Sans 30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Museo Sans 300"/>
          <a:ea typeface="+mn-ea"/>
          <a:cs typeface="Museo Sans 30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Museo Sans 300"/>
          <a:ea typeface="+mn-ea"/>
          <a:cs typeface="Museo Sans 30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Museo Sans 300"/>
          <a:ea typeface="+mn-ea"/>
          <a:cs typeface="Museo Sans 30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a-bsa.org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.bin"/><Relationship Id="rId4" Type="http://schemas.openxmlformats.org/officeDocument/2006/relationships/hyperlink" Target="http://www.oa-bsa.org/resources/cti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rds.yahoo.com/_ylt=A0WTbx.wvlhKApMA.R2jzbkF/SIG=12a9ep5fe/EXP=1247416368/**http:/www.alflcouncilbsa.org/OA_files/Sash-Ordeal.jp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northeast.oa-bsa.org/resources/cub-scout-resources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cubscouting@northeast.oa-bsa.org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hyperlink" Target="http://training.oa-bsa.org/noac201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8723" y="3983370"/>
            <a:ext cx="7928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b="1" dirty="0">
                <a:solidFill>
                  <a:schemeClr val="folHlink"/>
                </a:solidFill>
              </a:rPr>
              <a:t>THE BOYS IN</a:t>
            </a:r>
            <a:r>
              <a:rPr lang="en-US" altLang="en-US" sz="3600" b="1" dirty="0"/>
              <a:t> </a:t>
            </a:r>
            <a:r>
              <a:rPr lang="en-US" altLang="en-US" sz="3600" b="1" dirty="0">
                <a:solidFill>
                  <a:schemeClr val="hlink"/>
                </a:solidFill>
              </a:rPr>
              <a:t>BLUE</a:t>
            </a:r>
            <a:r>
              <a:rPr lang="en-US" altLang="en-US" sz="3600" b="1" dirty="0"/>
              <a:t> </a:t>
            </a:r>
            <a:r>
              <a:rPr lang="en-US" altLang="en-US" sz="3600" b="1" dirty="0">
                <a:solidFill>
                  <a:schemeClr val="folHlink"/>
                </a:solidFill>
              </a:rPr>
              <a:t>ARE OUR FUTURE!</a:t>
            </a:r>
            <a:r>
              <a:rPr lang="en-US" altLang="en-US" sz="3600" b="1" dirty="0"/>
              <a:t> </a:t>
            </a:r>
            <a:endParaRPr lang="en-US" sz="3600" b="1" dirty="0"/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1146436" y="4534422"/>
            <a:ext cx="6813550" cy="849929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24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The Order &amp; Cub Scouting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sz="2400" dirty="0" smtClean="0"/>
              <a:t>Jeff Goldsmith 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sz="2400" dirty="0" smtClean="0"/>
              <a:t>Japeechen Lodge / Jersey Shore Council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sz="2400" dirty="0" smtClean="0"/>
              <a:t>Guest Trainer -</a:t>
            </a:r>
          </a:p>
        </p:txBody>
      </p:sp>
    </p:spTree>
    <p:extLst>
      <p:ext uri="{BB962C8B-B14F-4D97-AF65-F5344CB8AC3E}">
        <p14:creationId xmlns:p14="http://schemas.microsoft.com/office/powerpoint/2010/main" val="3567513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600200" y="1143000"/>
            <a:ext cx="7086600" cy="41910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Help with membership/recruiting events by being a uniformed presence running games and demos for prospective Cub Scouts while parents learn.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Mentoring New Units.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Help at other council Cub Scout recruitment and retention activities.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 smtClean="0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533400" y="152400"/>
            <a:ext cx="845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i="1" dirty="0">
                <a:solidFill>
                  <a:schemeClr val="folHlink"/>
                </a:solidFill>
                <a:latin typeface="Times New Roman" pitchFamily="18" charset="0"/>
              </a:rPr>
              <a:t>Membership Recruitment &amp; Retention</a:t>
            </a:r>
          </a:p>
        </p:txBody>
      </p:sp>
    </p:spTree>
    <p:extLst>
      <p:ext uri="{BB962C8B-B14F-4D97-AF65-F5344CB8AC3E}">
        <p14:creationId xmlns:p14="http://schemas.microsoft.com/office/powerpoint/2010/main" val="359876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8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8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8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8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8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8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8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8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8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0"/>
            <a:ext cx="8229600" cy="11715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b="1" i="1" cap="none" dirty="0" smtClean="0">
                <a:solidFill>
                  <a:schemeClr val="hlink"/>
                </a:solidFill>
                <a:effectLst/>
                <a:latin typeface="Arial" pitchFamily="34" charset="0"/>
              </a:rPr>
              <a:t>Cub Scout Outdoor Programs</a:t>
            </a:r>
            <a:endParaRPr lang="en-US" b="1" cap="none" dirty="0" smtClean="0">
              <a:solidFill>
                <a:schemeClr val="hlink"/>
              </a:solidFill>
              <a:effectLst/>
              <a:latin typeface="Arial" pitchFamily="34" charset="0"/>
            </a:endParaRPr>
          </a:p>
        </p:txBody>
      </p:sp>
      <p:sp>
        <p:nvSpPr>
          <p:cNvPr id="80899" name="Rectangle 3"/>
          <p:cNvSpPr>
            <a:spLocks noGrp="1"/>
          </p:cNvSpPr>
          <p:nvPr>
            <p:ph type="body" idx="4294967295"/>
          </p:nvPr>
        </p:nvSpPr>
        <p:spPr>
          <a:xfrm>
            <a:off x="571500" y="864296"/>
            <a:ext cx="7086600" cy="5488879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dirty="0" smtClean="0"/>
              <a:t>Keep in mind the differences between the development and skill levels of </a:t>
            </a:r>
            <a:r>
              <a:rPr lang="en-US" altLang="en-US" dirty="0" smtClean="0">
                <a:solidFill>
                  <a:schemeClr val="folHlink"/>
                </a:solidFill>
              </a:rPr>
              <a:t>Cub Scouts</a:t>
            </a:r>
            <a:r>
              <a:rPr lang="en-US" altLang="en-US" dirty="0" smtClean="0"/>
              <a:t> and </a:t>
            </a:r>
            <a:r>
              <a:rPr lang="en-US" altLang="en-US" dirty="0" smtClean="0">
                <a:solidFill>
                  <a:srgbClr val="30B11F"/>
                </a:solidFill>
              </a:rPr>
              <a:t>Boy Scouts.</a:t>
            </a:r>
          </a:p>
          <a:p>
            <a:pPr eaLnBrk="1" hangingPunct="1">
              <a:buFont typeface="Arial" pitchFamily="34" charset="0"/>
              <a:buNone/>
            </a:pPr>
            <a:endParaRPr lang="en-US" altLang="en-US" dirty="0" smtClean="0">
              <a:solidFill>
                <a:srgbClr val="30B11F"/>
              </a:solidFill>
            </a:endParaRPr>
          </a:p>
          <a:p>
            <a:pPr eaLnBrk="1" hangingPunct="1">
              <a:buFont typeface="Arial" pitchFamily="34" charset="0"/>
              <a:buNone/>
            </a:pPr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The Cub Scout outdoor program has </a:t>
            </a:r>
            <a:r>
              <a:rPr lang="en-US" altLang="en-US" dirty="0" smtClean="0">
                <a:solidFill>
                  <a:schemeClr val="folHlink"/>
                </a:solidFill>
              </a:rPr>
              <a:t>age-appropriate</a:t>
            </a:r>
            <a:r>
              <a:rPr lang="en-US" altLang="en-US" dirty="0" smtClean="0"/>
              <a:t> activities and guidelines.  </a:t>
            </a:r>
            <a:r>
              <a:rPr lang="en-US" altLang="en-US" i="1" u="sng" dirty="0" smtClean="0"/>
              <a:t>Guide to Safe Scouting</a:t>
            </a:r>
            <a:r>
              <a:rPr lang="en-US" altLang="en-US" dirty="0" smtClean="0"/>
              <a:t>.</a:t>
            </a:r>
          </a:p>
        </p:txBody>
      </p:sp>
      <p:pic>
        <p:nvPicPr>
          <p:cNvPr id="80900" name="Picture 4" descr="CubScoutLogClr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FEFE"/>
              </a:clrFrom>
              <a:clrTo>
                <a:srgbClr val="00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36"/>
          <a:stretch>
            <a:fillRect/>
          </a:stretch>
        </p:blipFill>
        <p:spPr bwMode="auto">
          <a:xfrm>
            <a:off x="2819400" y="3200400"/>
            <a:ext cx="12954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1" name="Picture 5" descr="BSAlogoclr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00400"/>
            <a:ext cx="1104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319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47775"/>
            <a:ext cx="8229600" cy="5610225"/>
          </a:xfrm>
          <a:noFill/>
        </p:spPr>
        <p:txBody>
          <a:bodyPr/>
          <a:lstStyle/>
          <a:p>
            <a:pPr eaLnBrk="1" hangingPunct="1"/>
            <a:r>
              <a:rPr lang="en-US" altLang="en-US" sz="2800" b="1" dirty="0" smtClean="0"/>
              <a:t>Cub Scouts are not small Boy Scouts.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en-US" altLang="en-US" sz="2800" b="1" dirty="0" smtClean="0">
                <a:solidFill>
                  <a:schemeClr val="folHlink"/>
                </a:solidFill>
              </a:rPr>
              <a:t>Keep it Age Appropriate!</a:t>
            </a:r>
          </a:p>
          <a:p>
            <a:pPr eaLnBrk="1" hangingPunct="1"/>
            <a:r>
              <a:rPr lang="en-US" altLang="en-US" sz="2800" b="1" dirty="0" smtClean="0"/>
              <a:t>Promote, run, support and serve as staff at Cub Scout Outdoor Events, Camps, activities and help with promotion of these events.</a:t>
            </a:r>
            <a:endParaRPr lang="en-US" altLang="en-US" sz="2800" dirty="0" smtClean="0"/>
          </a:p>
          <a:p>
            <a:pPr eaLnBrk="1" hangingPunct="1"/>
            <a:r>
              <a:rPr lang="en-US" altLang="en-US" sz="2800" b="1" dirty="0" smtClean="0"/>
              <a:t>Where to Go Camping Guide for Cub Scouts.</a:t>
            </a:r>
          </a:p>
          <a:p>
            <a:pPr eaLnBrk="1" hangingPunct="1"/>
            <a:r>
              <a:rPr lang="en-US" altLang="en-US" sz="2800" b="1" dirty="0" smtClean="0"/>
              <a:t>Help with Training- Trained leaders provide a Quality Program. </a:t>
            </a:r>
            <a:endParaRPr lang="en-US" altLang="en-US" sz="2800" dirty="0" smtClean="0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81000" y="0"/>
            <a:ext cx="845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i="1" dirty="0">
                <a:solidFill>
                  <a:schemeClr val="hlink"/>
                </a:solidFill>
                <a:latin typeface="Arial" pitchFamily="34" charset="0"/>
              </a:rPr>
              <a:t>Cub Scout Outdoor Programs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533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809875"/>
            <a:ext cx="8229600" cy="3438525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Serve as Den Chiefs.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Perform Webelos Crossover Ceremonies.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Scouts visiting Packs to explain a Troop.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Host a Pack. Be visible as Arrowmen.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OA troop representatives could become liaisons to the feeder packs. </a:t>
            </a:r>
          </a:p>
          <a:p>
            <a:pPr>
              <a:lnSpc>
                <a:spcPct val="90000"/>
              </a:lnSpc>
            </a:pPr>
            <a:r>
              <a:rPr lang="en-US" altLang="en-US" sz="2000" b="1" i="1" dirty="0" smtClean="0">
                <a:solidFill>
                  <a:schemeClr val="folHlink"/>
                </a:solidFill>
              </a:rPr>
              <a:t>Nationally, about one out of two Webelos  makes the transition to Boy Scouts </a:t>
            </a:r>
            <a:r>
              <a:rPr lang="en-US" altLang="en-US" sz="2000" b="1" i="1" dirty="0" smtClean="0">
                <a:solidFill>
                  <a:schemeClr val="folHlink"/>
                </a:solidFill>
              </a:rPr>
              <a:t>(</a:t>
            </a:r>
            <a:r>
              <a:rPr lang="en-US" altLang="en-US" sz="2000" b="1" i="1" dirty="0" smtClean="0"/>
              <a:t>48.98</a:t>
            </a:r>
            <a:r>
              <a:rPr lang="en-US" altLang="en-US" sz="2000" b="1" i="1" dirty="0"/>
              <a:t>% as of May 31, 2014; under 50% since 2009).</a:t>
            </a:r>
            <a:r>
              <a:rPr lang="en-US" altLang="en-US" sz="2000" dirty="0"/>
              <a:t> 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b="1" i="1" dirty="0" smtClean="0">
              <a:solidFill>
                <a:schemeClr val="folHlink"/>
              </a:solidFill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81000" y="1219200"/>
            <a:ext cx="845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i="1" dirty="0">
                <a:solidFill>
                  <a:schemeClr val="folHlink"/>
                </a:solidFill>
                <a:latin typeface="Times New Roman" pitchFamily="18" charset="0"/>
              </a:rPr>
              <a:t>Webelos – Scout Transition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286000" y="4495800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dirty="0">
              <a:latin typeface="Times New Roman" pitchFamily="18" charset="0"/>
            </a:endParaRPr>
          </a:p>
        </p:txBody>
      </p:sp>
      <p:grpSp>
        <p:nvGrpSpPr>
          <p:cNvPr id="21509" name="Group 5"/>
          <p:cNvGrpSpPr>
            <a:grpSpLocks/>
          </p:cNvGrpSpPr>
          <p:nvPr/>
        </p:nvGrpSpPr>
        <p:grpSpPr bwMode="auto">
          <a:xfrm>
            <a:off x="6142038" y="0"/>
            <a:ext cx="3001962" cy="4129088"/>
            <a:chOff x="576" y="1488"/>
            <a:chExt cx="1891" cy="2517"/>
          </a:xfrm>
        </p:grpSpPr>
        <p:sp>
          <p:nvSpPr>
            <p:cNvPr id="21510" name="AutoShape 6"/>
            <p:cNvSpPr>
              <a:spLocks noChangeArrowheads="1"/>
            </p:cNvSpPr>
            <p:nvPr/>
          </p:nvSpPr>
          <p:spPr bwMode="auto">
            <a:xfrm rot="5681480" flipH="1">
              <a:off x="304" y="1904"/>
              <a:ext cx="998" cy="454"/>
            </a:xfrm>
            <a:prstGeom prst="curvedUpArrow">
              <a:avLst>
                <a:gd name="adj1" fmla="val 43965"/>
                <a:gd name="adj2" fmla="val 87930"/>
                <a:gd name="adj3" fmla="val 33333"/>
              </a:avLst>
            </a:prstGeom>
            <a:solidFill>
              <a:srgbClr val="0080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Helvetica Light"/>
                  <a:ea typeface="Tahoma" pitchFamily="34" charset="0"/>
                  <a:cs typeface="Helvetica Light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Helvetica Light"/>
                  <a:ea typeface="Tahoma" pitchFamily="34" charset="0"/>
                  <a:cs typeface="Helvetica Light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Helvetica Light"/>
                  <a:ea typeface="Tahoma" pitchFamily="34" charset="0"/>
                  <a:cs typeface="Helvetica Light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Helvetica Light"/>
                  <a:ea typeface="Tahoma" pitchFamily="34" charset="0"/>
                  <a:cs typeface="Helvetica Light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Helvetica Light"/>
                  <a:ea typeface="Tahoma" pitchFamily="34" charset="0"/>
                  <a:cs typeface="Helvetica Light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Helvetica Light"/>
                  <a:ea typeface="Tahoma" pitchFamily="34" charset="0"/>
                  <a:cs typeface="Helvetica Light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Helvetica Light"/>
                  <a:ea typeface="Tahoma" pitchFamily="34" charset="0"/>
                  <a:cs typeface="Helvetica Light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Helvetica Light"/>
                  <a:ea typeface="Tahoma" pitchFamily="34" charset="0"/>
                  <a:cs typeface="Helvetica Light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Helvetica Light"/>
                  <a:ea typeface="Tahoma" pitchFamily="34" charset="0"/>
                  <a:cs typeface="Helvetica Light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>
                <a:latin typeface="Arial" pitchFamily="34" charset="0"/>
              </a:endParaRPr>
            </a:p>
          </p:txBody>
        </p:sp>
        <p:pic>
          <p:nvPicPr>
            <p:cNvPr id="21511" name="Picture 7" descr="Arrowhead (Red)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1488"/>
              <a:ext cx="516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512" name="Group 8"/>
            <p:cNvGrpSpPr>
              <a:grpSpLocks/>
            </p:cNvGrpSpPr>
            <p:nvPr/>
          </p:nvGrpSpPr>
          <p:grpSpPr bwMode="auto">
            <a:xfrm>
              <a:off x="1104" y="2400"/>
              <a:ext cx="1363" cy="1605"/>
              <a:chOff x="624" y="2544"/>
              <a:chExt cx="1363" cy="1605"/>
            </a:xfrm>
          </p:grpSpPr>
          <p:sp>
            <p:nvSpPr>
              <p:cNvPr id="21513" name="AutoShape 9"/>
              <p:cNvSpPr>
                <a:spLocks noChangeArrowheads="1"/>
              </p:cNvSpPr>
              <p:nvPr/>
            </p:nvSpPr>
            <p:spPr bwMode="auto">
              <a:xfrm rot="-5681480">
                <a:off x="986" y="3051"/>
                <a:ext cx="998" cy="454"/>
              </a:xfrm>
              <a:prstGeom prst="curvedUpArrow">
                <a:avLst>
                  <a:gd name="adj1" fmla="val 43965"/>
                  <a:gd name="adj2" fmla="val 87930"/>
                  <a:gd name="adj3" fmla="val 33333"/>
                </a:avLst>
              </a:prstGeom>
              <a:solidFill>
                <a:schemeClr val="folHlink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Helvetica Light"/>
                    <a:ea typeface="Tahoma" pitchFamily="34" charset="0"/>
                    <a:cs typeface="Helvetica Light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Helvetica Light"/>
                    <a:ea typeface="Tahoma" pitchFamily="34" charset="0"/>
                    <a:cs typeface="Helvetica Light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Helvetica Light"/>
                    <a:ea typeface="Tahoma" pitchFamily="34" charset="0"/>
                    <a:cs typeface="Helvetica Light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1600">
                    <a:solidFill>
                      <a:schemeClr val="tx1"/>
                    </a:solidFill>
                    <a:latin typeface="Helvetica Light"/>
                    <a:ea typeface="Tahoma" pitchFamily="34" charset="0"/>
                    <a:cs typeface="Helvetica Light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1600">
                    <a:solidFill>
                      <a:schemeClr val="tx1"/>
                    </a:solidFill>
                    <a:latin typeface="Helvetica Light"/>
                    <a:ea typeface="Tahoma" pitchFamily="34" charset="0"/>
                    <a:cs typeface="Helvetica Ligh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1600">
                    <a:solidFill>
                      <a:schemeClr val="tx1"/>
                    </a:solidFill>
                    <a:latin typeface="Helvetica Light"/>
                    <a:ea typeface="Tahoma" pitchFamily="34" charset="0"/>
                    <a:cs typeface="Helvetica Ligh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1600">
                    <a:solidFill>
                      <a:schemeClr val="tx1"/>
                    </a:solidFill>
                    <a:latin typeface="Helvetica Light"/>
                    <a:ea typeface="Tahoma" pitchFamily="34" charset="0"/>
                    <a:cs typeface="Helvetica Ligh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1600">
                    <a:solidFill>
                      <a:schemeClr val="tx1"/>
                    </a:solidFill>
                    <a:latin typeface="Helvetica Light"/>
                    <a:ea typeface="Tahoma" pitchFamily="34" charset="0"/>
                    <a:cs typeface="Helvetica Ligh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1600">
                    <a:solidFill>
                      <a:schemeClr val="tx1"/>
                    </a:solidFill>
                    <a:latin typeface="Helvetica Light"/>
                    <a:ea typeface="Tahoma" pitchFamily="34" charset="0"/>
                    <a:cs typeface="Helvetica Light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dirty="0">
                  <a:latin typeface="Arial" pitchFamily="34" charset="0"/>
                </a:endParaRPr>
              </a:p>
            </p:txBody>
          </p:sp>
          <p:pic>
            <p:nvPicPr>
              <p:cNvPr id="21514" name="Picture 10" descr="Rank-Webelos Diamond Logo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3504"/>
                <a:ext cx="634" cy="6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15" name="Picture 11" descr="Arrow of Light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6" y="3312"/>
                <a:ext cx="691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16" name="Picture 12" descr="BSAlogoclr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00"/>
                  </a:clrFrom>
                  <a:clrTo>
                    <a:srgbClr val="FFFF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2544"/>
                <a:ext cx="573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78865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4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4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4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4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4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4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4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4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4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4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4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4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4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4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4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4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4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4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4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49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49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49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49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49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52400" y="46038"/>
            <a:ext cx="8839200" cy="782637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sz="2800" cap="none" dirty="0" smtClean="0">
                <a:solidFill>
                  <a:schemeClr val="folHlink"/>
                </a:solidFill>
                <a:effectLst/>
              </a:rPr>
              <a:t>Webelos to Scout Transition-</a:t>
            </a:r>
            <a:r>
              <a:rPr lang="en-US" sz="2800" b="1" u="sng" cap="none" dirty="0" smtClean="0">
                <a:solidFill>
                  <a:schemeClr val="folHlink"/>
                </a:solidFill>
                <a:effectLst/>
              </a:rPr>
              <a:t>Finding the Right Troop</a:t>
            </a:r>
            <a:r>
              <a:rPr lang="en-US" sz="2800" cap="none" dirty="0" smtClean="0">
                <a:effectLst/>
              </a:rPr>
              <a:t/>
            </a:r>
            <a:br>
              <a:rPr lang="en-US" sz="2800" cap="none" dirty="0" smtClean="0">
                <a:effectLst/>
              </a:rPr>
            </a:br>
            <a:endParaRPr lang="en-US" sz="2800" cap="none" dirty="0" smtClean="0">
              <a:effectLst/>
            </a:endParaRPr>
          </a:p>
        </p:txBody>
      </p:sp>
      <p:sp>
        <p:nvSpPr>
          <p:cNvPr id="87043" name="Rectangle 3"/>
          <p:cNvSpPr>
            <a:spLocks noGrp="1"/>
          </p:cNvSpPr>
          <p:nvPr>
            <p:ph type="body" idx="4294967295"/>
          </p:nvPr>
        </p:nvSpPr>
        <p:spPr>
          <a:xfrm>
            <a:off x="1600200" y="1371600"/>
            <a:ext cx="7086600" cy="5029200"/>
          </a:xfrm>
        </p:spPr>
        <p:txBody>
          <a:bodyPr/>
          <a:lstStyle/>
          <a:p>
            <a:pPr eaLnBrk="1" hangingPunct="1"/>
            <a:r>
              <a:rPr lang="en-US" altLang="en-US" sz="2000" dirty="0" smtClean="0"/>
              <a:t>Is the troop the right </a:t>
            </a:r>
            <a:r>
              <a:rPr lang="en-US" altLang="en-US" sz="2000" dirty="0" smtClean="0">
                <a:solidFill>
                  <a:schemeClr val="hlink"/>
                </a:solidFill>
              </a:rPr>
              <a:t>size</a:t>
            </a:r>
            <a:r>
              <a:rPr lang="en-US" altLang="en-US" sz="2000" dirty="0" smtClean="0"/>
              <a:t> for me? </a:t>
            </a:r>
          </a:p>
          <a:p>
            <a:pPr eaLnBrk="1" hangingPunct="1"/>
            <a:endParaRPr lang="en-US" altLang="en-US" sz="2000" dirty="0" smtClean="0"/>
          </a:p>
          <a:p>
            <a:pPr eaLnBrk="1" hangingPunct="1"/>
            <a:r>
              <a:rPr lang="en-US" altLang="en-US" sz="2000" dirty="0" smtClean="0"/>
              <a:t>Can I attend the weekly </a:t>
            </a:r>
            <a:r>
              <a:rPr lang="en-US" altLang="en-US" sz="2000" dirty="0" smtClean="0">
                <a:solidFill>
                  <a:schemeClr val="hlink"/>
                </a:solidFill>
              </a:rPr>
              <a:t>meeting day</a:t>
            </a:r>
            <a:r>
              <a:rPr lang="en-US" altLang="en-US" sz="2000" dirty="0" smtClean="0"/>
              <a:t> and time?</a:t>
            </a:r>
          </a:p>
          <a:p>
            <a:pPr eaLnBrk="1" hangingPunct="1"/>
            <a:endParaRPr lang="en-US" altLang="en-US" sz="2000" dirty="0" smtClean="0"/>
          </a:p>
          <a:p>
            <a:pPr eaLnBrk="1" hangingPunct="1"/>
            <a:r>
              <a:rPr lang="en-US" altLang="en-US" sz="2000" dirty="0" smtClean="0"/>
              <a:t>And is the meeting place </a:t>
            </a:r>
            <a:r>
              <a:rPr lang="en-US" altLang="en-US" sz="2000" dirty="0" smtClean="0">
                <a:solidFill>
                  <a:schemeClr val="hlink"/>
                </a:solidFill>
              </a:rPr>
              <a:t>close enough</a:t>
            </a:r>
            <a:r>
              <a:rPr lang="en-US" altLang="en-US" sz="2000" dirty="0" smtClean="0"/>
              <a:t> to my home?</a:t>
            </a:r>
          </a:p>
          <a:p>
            <a:pPr eaLnBrk="1" hangingPunct="1"/>
            <a:endParaRPr lang="en-US" altLang="en-US" sz="2000" dirty="0" smtClean="0"/>
          </a:p>
          <a:p>
            <a:pPr eaLnBrk="1" hangingPunct="1"/>
            <a:r>
              <a:rPr lang="en-US" altLang="en-US" sz="2000" dirty="0" smtClean="0"/>
              <a:t>Am I </a:t>
            </a:r>
            <a:r>
              <a:rPr lang="en-US" altLang="en-US" sz="2000" dirty="0" smtClean="0">
                <a:solidFill>
                  <a:schemeClr val="hlink"/>
                </a:solidFill>
              </a:rPr>
              <a:t>interested</a:t>
            </a:r>
            <a:r>
              <a:rPr lang="en-US" altLang="en-US" sz="2000" dirty="0" smtClean="0"/>
              <a:t> in participating in a troop program like this one?</a:t>
            </a:r>
          </a:p>
        </p:txBody>
      </p:sp>
    </p:spTree>
    <p:extLst>
      <p:ext uri="{BB962C8B-B14F-4D97-AF65-F5344CB8AC3E}">
        <p14:creationId xmlns:p14="http://schemas.microsoft.com/office/powerpoint/2010/main" val="220394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1524000"/>
            <a:ext cx="3255963" cy="3992563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en-US" altLang="en-US" sz="3600" dirty="0" smtClean="0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295400" y="609600"/>
            <a:ext cx="845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i="1" dirty="0">
                <a:solidFill>
                  <a:schemeClr val="folHlink"/>
                </a:solidFill>
                <a:latin typeface="Times New Roman" pitchFamily="18" charset="0"/>
              </a:rPr>
              <a:t>How To Get Organized?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810000" y="1524000"/>
            <a:ext cx="53340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i="1" dirty="0">
                <a:latin typeface="Times New Roman" pitchFamily="18" charset="0"/>
              </a:rPr>
              <a:t>The Order’s Involvement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i="1" dirty="0">
                <a:latin typeface="Times New Roman" pitchFamily="18" charset="0"/>
              </a:rPr>
              <a:t>With Cub Scouts</a:t>
            </a:r>
          </a:p>
        </p:txBody>
      </p:sp>
      <p:pic>
        <p:nvPicPr>
          <p:cNvPr id="23557" name="Picture 5" descr="OA Cub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438400"/>
            <a:ext cx="27432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1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00050" y="1362075"/>
            <a:ext cx="8448675" cy="4714875"/>
          </a:xfrm>
          <a:noFill/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Lodge may appoint a </a:t>
            </a:r>
            <a:r>
              <a:rPr lang="en-US" altLang="en-US" dirty="0" smtClean="0">
                <a:solidFill>
                  <a:schemeClr val="folHlink"/>
                </a:solidFill>
              </a:rPr>
              <a:t>Cub Scout Chairman</a:t>
            </a:r>
            <a:r>
              <a:rPr lang="en-US" altLang="en-US" dirty="0" smtClean="0"/>
              <a:t>. A position under the lodge (chapter) program element of the organization, would communicate with the Chapter/Lodge and District/Council personnel on a regular basis.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The Lodge may also </a:t>
            </a:r>
            <a:r>
              <a:rPr lang="en-US" altLang="en-US" dirty="0" smtClean="0">
                <a:solidFill>
                  <a:schemeClr val="folHlink"/>
                </a:solidFill>
              </a:rPr>
              <a:t>sponsor awards</a:t>
            </a:r>
            <a:r>
              <a:rPr lang="en-US" altLang="en-US" dirty="0" smtClean="0"/>
              <a:t> for Cub Scouts at Camp and for those Arrowmen/Chapters which host Cub Scout activities.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Invite Cub Scouts to OA </a:t>
            </a:r>
            <a:r>
              <a:rPr lang="en-US" altLang="en-US" dirty="0" smtClean="0">
                <a:solidFill>
                  <a:schemeClr val="folHlink"/>
                </a:solidFill>
              </a:rPr>
              <a:t>fun events.</a:t>
            </a: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Works closely with the ceremonies team, scheduling and arranging </a:t>
            </a:r>
            <a:r>
              <a:rPr lang="en-US" altLang="en-US" dirty="0" smtClean="0">
                <a:solidFill>
                  <a:schemeClr val="folHlink"/>
                </a:solidFill>
              </a:rPr>
              <a:t>Arrow of Light and Webelos cross-over ceremonies</a:t>
            </a:r>
            <a:r>
              <a:rPr lang="en-US" altLang="en-US" dirty="0" smtClean="0"/>
              <a:t>. The Cub Scout Involvement Chairman support Council sponsored program events for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Cub Scout Packs. 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057406" y="147181"/>
            <a:ext cx="7467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i="1" u="sng" dirty="0">
                <a:latin typeface="Times New Roman" pitchFamily="18" charset="0"/>
              </a:rPr>
              <a:t>Lodge Organization</a:t>
            </a:r>
          </a:p>
        </p:txBody>
      </p:sp>
    </p:spTree>
    <p:extLst>
      <p:ext uri="{BB962C8B-B14F-4D97-AF65-F5344CB8AC3E}">
        <p14:creationId xmlns:p14="http://schemas.microsoft.com/office/powerpoint/2010/main" val="16465703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0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0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0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0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0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771525" y="314325"/>
            <a:ext cx="6391275" cy="120967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sz="2800" cap="none" dirty="0" smtClean="0">
                <a:effectLst/>
              </a:rPr>
              <a:t>Resources</a:t>
            </a:r>
            <a:br>
              <a:rPr lang="en-US" sz="2800" cap="none" dirty="0" smtClean="0">
                <a:effectLst/>
              </a:rPr>
            </a:br>
            <a:r>
              <a:rPr lang="en-US" sz="2800" cap="none" dirty="0" smtClean="0">
                <a:effectLst/>
              </a:rPr>
              <a:t>National OA Cub Scout Support Tool Kit &amp; Guide</a:t>
            </a:r>
          </a:p>
        </p:txBody>
      </p:sp>
      <p:sp>
        <p:nvSpPr>
          <p:cNvPr id="25603" name="Rectangle 3"/>
          <p:cNvSpPr>
            <a:spLocks noGrp="1"/>
          </p:cNvSpPr>
          <p:nvPr>
            <p:ph type="body" idx="4294967295"/>
          </p:nvPr>
        </p:nvSpPr>
        <p:spPr>
          <a:xfrm>
            <a:off x="1143000" y="2057400"/>
            <a:ext cx="80010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800" dirty="0" smtClean="0"/>
              <a:t>Released in 2007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 smtClean="0"/>
              <a:t>Scene 1: </a:t>
            </a:r>
            <a:r>
              <a:rPr lang="en-US" altLang="en-US" sz="1800" dirty="0" smtClean="0">
                <a:solidFill>
                  <a:schemeClr val="folHlink"/>
                </a:solidFill>
              </a:rPr>
              <a:t>Scouting’s National Honor Society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 smtClean="0"/>
              <a:t>Scene 2: </a:t>
            </a:r>
            <a:r>
              <a:rPr lang="en-US" altLang="en-US" sz="1800" dirty="0" smtClean="0">
                <a:solidFill>
                  <a:schemeClr val="folHlink"/>
                </a:solidFill>
              </a:rPr>
              <a:t>Tiger Cub/Cub Scout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 smtClean="0"/>
              <a:t>Scene 3: </a:t>
            </a:r>
            <a:r>
              <a:rPr lang="en-US" altLang="en-US" sz="1800" dirty="0" smtClean="0">
                <a:solidFill>
                  <a:schemeClr val="folHlink"/>
                </a:solidFill>
              </a:rPr>
              <a:t>Webelos</a:t>
            </a:r>
            <a:r>
              <a:rPr lang="en-US" altLang="en-US" sz="1800" dirty="0" smtClean="0"/>
              <a:t> </a:t>
            </a:r>
            <a:r>
              <a:rPr lang="en-US" altLang="en-US" sz="1800" dirty="0" smtClean="0">
                <a:solidFill>
                  <a:schemeClr val="folHlink"/>
                </a:solidFill>
              </a:rPr>
              <a:t>Scout</a:t>
            </a:r>
            <a:endParaRPr lang="en-US" altLang="en-US" sz="18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 smtClean="0"/>
              <a:t>Scene 4: </a:t>
            </a:r>
            <a:r>
              <a:rPr lang="en-US" altLang="en-US" sz="1800" dirty="0" smtClean="0">
                <a:solidFill>
                  <a:schemeClr val="folHlink"/>
                </a:solidFill>
              </a:rPr>
              <a:t>Parent Orientation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 smtClean="0"/>
              <a:t>Scene 5: </a:t>
            </a:r>
            <a:r>
              <a:rPr lang="en-US" altLang="en-US" sz="1800" dirty="0" smtClean="0">
                <a:solidFill>
                  <a:schemeClr val="folHlink"/>
                </a:solidFill>
              </a:rPr>
              <a:t>Outdoor Program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 smtClean="0"/>
              <a:t>Scene 6: </a:t>
            </a:r>
            <a:r>
              <a:rPr lang="en-US" altLang="en-US" sz="1800" dirty="0" smtClean="0">
                <a:solidFill>
                  <a:schemeClr val="folHlink"/>
                </a:solidFill>
              </a:rPr>
              <a:t>Webelos-to-Scout Transition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 smtClean="0"/>
              <a:t>Scene 7: </a:t>
            </a:r>
            <a:r>
              <a:rPr lang="en-US" altLang="en-US" sz="1800" dirty="0" smtClean="0">
                <a:solidFill>
                  <a:schemeClr val="folHlink"/>
                </a:solidFill>
              </a:rPr>
              <a:t>The Scout Opportunity</a:t>
            </a:r>
            <a:r>
              <a:rPr lang="en-US" altLang="en-US" sz="1800" dirty="0" smtClean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 smtClean="0"/>
              <a:t>The movie files and guide is downloadable and available on </a:t>
            </a:r>
            <a:r>
              <a:rPr lang="en-US" altLang="en-US" sz="1800" dirty="0" smtClean="0">
                <a:hlinkClick r:id="rId3"/>
              </a:rPr>
              <a:t>www.oa-bsa.org</a:t>
            </a:r>
            <a:r>
              <a:rPr lang="en-US" altLang="en-US" sz="1800" dirty="0" smtClean="0"/>
              <a:t>.</a:t>
            </a:r>
            <a:r>
              <a:rPr lang="en-US" altLang="en-US" sz="2000" dirty="0" smtClean="0"/>
              <a:t> 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0" y="0"/>
            <a:ext cx="187325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515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228600" y="0"/>
            <a:ext cx="8915400" cy="2335213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sz="2800" b="1" cap="none" dirty="0" smtClean="0">
                <a:effectLst/>
              </a:rPr>
              <a:t>National OA Conclave Training Initiative (CTI) </a:t>
            </a:r>
            <a:r>
              <a:rPr lang="en-US" cap="none" dirty="0" smtClean="0">
                <a:solidFill>
                  <a:schemeClr val="folHlink"/>
                </a:solidFill>
                <a:effectLst/>
              </a:rPr>
              <a:t>Session 5 - The OA and Cub Scouting - The Order's Role</a:t>
            </a:r>
            <a:r>
              <a:rPr lang="en-US" cap="none" dirty="0" smtClean="0">
                <a:effectLst/>
              </a:rPr>
              <a:t/>
            </a:r>
            <a:br>
              <a:rPr lang="en-US" cap="none" dirty="0" smtClean="0">
                <a:effectLst/>
              </a:rPr>
            </a:br>
            <a:endParaRPr lang="en-US" cap="none" dirty="0" smtClean="0">
              <a:effectLst/>
            </a:endParaRPr>
          </a:p>
        </p:txBody>
      </p:sp>
      <p:sp>
        <p:nvSpPr>
          <p:cNvPr id="26627" name="Rectangle 3"/>
          <p:cNvSpPr>
            <a:spLocks noGrp="1"/>
          </p:cNvSpPr>
          <p:nvPr>
            <p:ph type="body" idx="4294967295"/>
          </p:nvPr>
        </p:nvSpPr>
        <p:spPr>
          <a:xfrm>
            <a:off x="381000" y="1905000"/>
            <a:ext cx="87630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en-US" sz="2000" dirty="0" smtClean="0"/>
              <a:t> </a:t>
            </a:r>
            <a:endParaRPr lang="en-US" altLang="en-US" sz="2000" b="1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dirty="0" smtClean="0"/>
              <a:t>Session on the Cub Scout program, the importance and ways that chapters and lodges can support Cub Scouting in their local councils.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b="1" dirty="0" smtClean="0">
                <a:hlinkClick r:id="rId4"/>
              </a:rPr>
              <a:t>http://www.oa-bsa.org/resources/cti</a:t>
            </a:r>
            <a:endParaRPr lang="en-US" altLang="en-US" b="1" dirty="0" smtClean="0"/>
          </a:p>
          <a:p>
            <a:pPr eaLnBrk="1" hangingPunct="1">
              <a:lnSpc>
                <a:spcPct val="80000"/>
              </a:lnSpc>
            </a:pPr>
            <a:endParaRPr lang="en-US" altLang="en-US" b="1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dirty="0" smtClean="0"/>
              <a:t>Syllabi &amp; PowerPoint presentation.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2157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itchFamily="34" charset="0"/>
            </a:endParaRPr>
          </a:p>
        </p:txBody>
      </p:sp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6867525" y="4724400"/>
          <a:ext cx="2276475" cy="254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r:id="rId5" imgW="1401510" imgH="1418602" progId="Visio.Drawing.6">
                  <p:embed/>
                </p:oleObj>
              </mc:Choice>
              <mc:Fallback>
                <p:oleObj r:id="rId5" imgW="1401510" imgH="141860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40000" contrast="-8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7525" y="4724400"/>
                        <a:ext cx="2276475" cy="254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259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Coming soon . . .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6737"/>
            <a:ext cx="3789123" cy="45259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Order of the Arrow themed model Webelos to Scout Crossover Ceremony!</a:t>
            </a:r>
            <a:endParaRPr lang="en-US" sz="4000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5152482" y="1240077"/>
            <a:ext cx="3001962" cy="4565415"/>
            <a:chOff x="576" y="1488"/>
            <a:chExt cx="1891" cy="2517"/>
          </a:xfrm>
        </p:grpSpPr>
        <p:sp>
          <p:nvSpPr>
            <p:cNvPr id="5" name="AutoShape 6"/>
            <p:cNvSpPr>
              <a:spLocks noChangeArrowheads="1"/>
            </p:cNvSpPr>
            <p:nvPr/>
          </p:nvSpPr>
          <p:spPr bwMode="auto">
            <a:xfrm rot="5681480" flipH="1">
              <a:off x="304" y="1904"/>
              <a:ext cx="998" cy="454"/>
            </a:xfrm>
            <a:prstGeom prst="curvedUpArrow">
              <a:avLst>
                <a:gd name="adj1" fmla="val 43965"/>
                <a:gd name="adj2" fmla="val 87930"/>
                <a:gd name="adj3" fmla="val 33333"/>
              </a:avLst>
            </a:prstGeom>
            <a:solidFill>
              <a:srgbClr val="0080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Helvetica Light"/>
                  <a:ea typeface="Tahoma" pitchFamily="34" charset="0"/>
                  <a:cs typeface="Helvetica Light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Helvetica Light"/>
                  <a:ea typeface="Tahoma" pitchFamily="34" charset="0"/>
                  <a:cs typeface="Helvetica Light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Helvetica Light"/>
                  <a:ea typeface="Tahoma" pitchFamily="34" charset="0"/>
                  <a:cs typeface="Helvetica Light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Helvetica Light"/>
                  <a:ea typeface="Tahoma" pitchFamily="34" charset="0"/>
                  <a:cs typeface="Helvetica Light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Helvetica Light"/>
                  <a:ea typeface="Tahoma" pitchFamily="34" charset="0"/>
                  <a:cs typeface="Helvetica Light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Helvetica Light"/>
                  <a:ea typeface="Tahoma" pitchFamily="34" charset="0"/>
                  <a:cs typeface="Helvetica Light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Helvetica Light"/>
                  <a:ea typeface="Tahoma" pitchFamily="34" charset="0"/>
                  <a:cs typeface="Helvetica Light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Helvetica Light"/>
                  <a:ea typeface="Tahoma" pitchFamily="34" charset="0"/>
                  <a:cs typeface="Helvetica Light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Helvetica Light"/>
                  <a:ea typeface="Tahoma" pitchFamily="34" charset="0"/>
                  <a:cs typeface="Helvetica Light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>
                <a:latin typeface="Arial" pitchFamily="34" charset="0"/>
              </a:endParaRPr>
            </a:p>
          </p:txBody>
        </p:sp>
        <p:pic>
          <p:nvPicPr>
            <p:cNvPr id="6" name="Picture 7" descr="Arrowhead (Red)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1488"/>
              <a:ext cx="516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1104" y="2400"/>
              <a:ext cx="1363" cy="1605"/>
              <a:chOff x="624" y="2544"/>
              <a:chExt cx="1363" cy="1605"/>
            </a:xfrm>
          </p:grpSpPr>
          <p:sp>
            <p:nvSpPr>
              <p:cNvPr id="8" name="AutoShape 9"/>
              <p:cNvSpPr>
                <a:spLocks noChangeArrowheads="1"/>
              </p:cNvSpPr>
              <p:nvPr/>
            </p:nvSpPr>
            <p:spPr bwMode="auto">
              <a:xfrm rot="-5681480">
                <a:off x="986" y="3051"/>
                <a:ext cx="998" cy="454"/>
              </a:xfrm>
              <a:prstGeom prst="curvedUpArrow">
                <a:avLst>
                  <a:gd name="adj1" fmla="val 43965"/>
                  <a:gd name="adj2" fmla="val 87930"/>
                  <a:gd name="adj3" fmla="val 33333"/>
                </a:avLst>
              </a:prstGeom>
              <a:solidFill>
                <a:schemeClr val="folHlink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Helvetica Light"/>
                    <a:ea typeface="Tahoma" pitchFamily="34" charset="0"/>
                    <a:cs typeface="Helvetica Light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Helvetica Light"/>
                    <a:ea typeface="Tahoma" pitchFamily="34" charset="0"/>
                    <a:cs typeface="Helvetica Light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Helvetica Light"/>
                    <a:ea typeface="Tahoma" pitchFamily="34" charset="0"/>
                    <a:cs typeface="Helvetica Light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1600">
                    <a:solidFill>
                      <a:schemeClr val="tx1"/>
                    </a:solidFill>
                    <a:latin typeface="Helvetica Light"/>
                    <a:ea typeface="Tahoma" pitchFamily="34" charset="0"/>
                    <a:cs typeface="Helvetica Light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1600">
                    <a:solidFill>
                      <a:schemeClr val="tx1"/>
                    </a:solidFill>
                    <a:latin typeface="Helvetica Light"/>
                    <a:ea typeface="Tahoma" pitchFamily="34" charset="0"/>
                    <a:cs typeface="Helvetica Ligh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1600">
                    <a:solidFill>
                      <a:schemeClr val="tx1"/>
                    </a:solidFill>
                    <a:latin typeface="Helvetica Light"/>
                    <a:ea typeface="Tahoma" pitchFamily="34" charset="0"/>
                    <a:cs typeface="Helvetica Ligh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1600">
                    <a:solidFill>
                      <a:schemeClr val="tx1"/>
                    </a:solidFill>
                    <a:latin typeface="Helvetica Light"/>
                    <a:ea typeface="Tahoma" pitchFamily="34" charset="0"/>
                    <a:cs typeface="Helvetica Ligh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1600">
                    <a:solidFill>
                      <a:schemeClr val="tx1"/>
                    </a:solidFill>
                    <a:latin typeface="Helvetica Light"/>
                    <a:ea typeface="Tahoma" pitchFamily="34" charset="0"/>
                    <a:cs typeface="Helvetica Ligh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1600">
                    <a:solidFill>
                      <a:schemeClr val="tx1"/>
                    </a:solidFill>
                    <a:latin typeface="Helvetica Light"/>
                    <a:ea typeface="Tahoma" pitchFamily="34" charset="0"/>
                    <a:cs typeface="Helvetica Light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dirty="0">
                  <a:latin typeface="Arial" pitchFamily="34" charset="0"/>
                </a:endParaRPr>
              </a:p>
            </p:txBody>
          </p:sp>
          <p:pic>
            <p:nvPicPr>
              <p:cNvPr id="9" name="Picture 10" descr="Rank-Webelos Diamond Logo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3504"/>
                <a:ext cx="634" cy="6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11" descr="Arrow of Light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6" y="3312"/>
                <a:ext cx="691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2" descr="BSAlogoclr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00"/>
                  </a:clrFrom>
                  <a:clrTo>
                    <a:srgbClr val="FFFF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2544"/>
                <a:ext cx="573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5850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2286000"/>
            <a:ext cx="8382000" cy="304800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Basics</a:t>
            </a:r>
          </a:p>
          <a:p>
            <a:pPr eaLnBrk="1" hangingPunct="1"/>
            <a:r>
              <a:rPr lang="en-US" altLang="en-US" dirty="0" smtClean="0"/>
              <a:t>Goals</a:t>
            </a:r>
          </a:p>
          <a:p>
            <a:pPr eaLnBrk="1" hangingPunct="1"/>
            <a:r>
              <a:rPr lang="en-US" altLang="en-US" dirty="0" smtClean="0"/>
              <a:t>Areas to Help</a:t>
            </a:r>
          </a:p>
          <a:p>
            <a:pPr eaLnBrk="1" hangingPunct="1"/>
            <a:r>
              <a:rPr lang="en-US" altLang="en-US" dirty="0" smtClean="0"/>
              <a:t>Getting Involved</a:t>
            </a:r>
          </a:p>
          <a:p>
            <a:pPr eaLnBrk="1" hangingPunct="1"/>
            <a:r>
              <a:rPr lang="en-US" altLang="en-US" dirty="0" smtClean="0"/>
              <a:t>OA Cub Scout Support materials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733550" y="504825"/>
            <a:ext cx="5734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i="1" dirty="0">
                <a:solidFill>
                  <a:schemeClr val="folHlink"/>
                </a:solidFill>
                <a:latin typeface="Times New Roman" pitchFamily="18" charset="0"/>
              </a:rPr>
              <a:t>Session Outline</a:t>
            </a:r>
          </a:p>
        </p:txBody>
      </p:sp>
      <p:pic>
        <p:nvPicPr>
          <p:cNvPr id="10244" name="Picture 4" descr="BearSt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25" y="1143000"/>
            <a:ext cx="220503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5" descr="View Imag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20000">
            <a:off x="6858000" y="2286000"/>
            <a:ext cx="1471613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638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990600"/>
            <a:ext cx="7086600" cy="3200400"/>
          </a:xfrm>
          <a:noFill/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altLang="en-US" sz="1800" dirty="0" smtClean="0"/>
              <a:t>	</a:t>
            </a:r>
            <a:r>
              <a:rPr lang="en-US" altLang="en-US" dirty="0" smtClean="0"/>
              <a:t>This 28 page document outlines Lodge service opportunities to the Cub Scout program. The guide begins by describing suitable Chapter, Lodge and Section involvement, including sample ceremonies, the role of a Cub Scout chairman, and planning a Lodge event for Cub Scouts. 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altLang="en-US" dirty="0" smtClean="0">
                <a:solidFill>
                  <a:schemeClr val="folHlink"/>
                </a:solidFill>
              </a:rPr>
              <a:t>	</a:t>
            </a:r>
            <a:r>
              <a:rPr lang="en-US" altLang="en-US" dirty="0" smtClean="0">
                <a:solidFill>
                  <a:schemeClr val="folHlink"/>
                </a:solidFill>
                <a:hlinkClick r:id="rId3" tooltip="blocked::http://northeast.oa-bsa.org/resources/cub-scout-resources"/>
              </a:rPr>
              <a:t>http://northeast.oa-bsa.org/resources/cub-scout-resources</a:t>
            </a:r>
            <a:endParaRPr lang="en-US" altLang="en-US" dirty="0" smtClean="0">
              <a:solidFill>
                <a:schemeClr val="folHlink"/>
              </a:solidFill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endParaRPr lang="en-US" altLang="en-US" dirty="0" smtClean="0">
              <a:solidFill>
                <a:schemeClr val="folHlink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457200" y="133350"/>
            <a:ext cx="845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i="1" dirty="0">
                <a:latin typeface="Times New Roman" pitchFamily="18" charset="0"/>
              </a:rPr>
              <a:t>NER OA Lodge Cub Scout Service Guide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600" y="3886200"/>
            <a:ext cx="2565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457200" y="4192044"/>
            <a:ext cx="62484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itchFamily="18" charset="0"/>
              </a:rPr>
              <a:t>The Guide intends to assist OA Lodges with appropriate service to Cub Scouting membership recruitment/retention and program delivery in coordination with the local Councils. </a:t>
            </a:r>
          </a:p>
        </p:txBody>
      </p:sp>
    </p:spTree>
    <p:extLst>
      <p:ext uri="{BB962C8B-B14F-4D97-AF65-F5344CB8AC3E}">
        <p14:creationId xmlns:p14="http://schemas.microsoft.com/office/powerpoint/2010/main" val="4444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11799"/>
            <a:ext cx="8229600" cy="114300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US" sz="2800" b="1" cap="none" dirty="0" smtClean="0">
                <a:effectLst/>
              </a:rPr>
              <a:t>"Before He Wore the </a:t>
            </a:r>
            <a:r>
              <a:rPr lang="en-US" sz="2800" b="1" cap="none" dirty="0" smtClean="0">
                <a:solidFill>
                  <a:schemeClr val="accent2"/>
                </a:solidFill>
                <a:effectLst/>
              </a:rPr>
              <a:t>Sash</a:t>
            </a:r>
            <a:r>
              <a:rPr lang="en-US" sz="2800" b="1" cap="none" dirty="0" smtClean="0">
                <a:effectLst/>
              </a:rPr>
              <a:t> . . . He Wore the </a:t>
            </a:r>
            <a:r>
              <a:rPr lang="en-US" sz="2800" b="1" cap="none" dirty="0" smtClean="0">
                <a:solidFill>
                  <a:schemeClr val="tx2"/>
                </a:solidFill>
                <a:effectLst/>
              </a:rPr>
              <a:t>Blue</a:t>
            </a:r>
            <a:r>
              <a:rPr lang="en-US" sz="2800" b="1" cap="none" dirty="0" smtClean="0">
                <a:effectLst/>
              </a:rPr>
              <a:t>"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9263"/>
            <a:ext cx="8229600" cy="4525963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dirty="0" smtClean="0"/>
              <a:t>Quickly recognizable marketing campaign to be used in OA media.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dirty="0" smtClean="0"/>
              <a:t>Emphasizes the fact that most OA members were Cub Scouts (about 90% of Boy Scouts were Cub Scouts).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dirty="0" smtClean="0"/>
              <a:t>Easily replicated at the local level.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dirty="0" smtClean="0"/>
              <a:t>Clearly communicates role the OA should play in Cub Scout Outdoor Programs and Webelos to Scout Transition.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70205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695325"/>
            <a:ext cx="8229600" cy="136207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sz="2800" cap="none" dirty="0" smtClean="0">
                <a:effectLst/>
              </a:rPr>
              <a:t>Eric Bush 2012 Northeast Region Chief:</a:t>
            </a:r>
            <a:br>
              <a:rPr lang="en-US" sz="2800" cap="none" dirty="0" smtClean="0">
                <a:effectLst/>
              </a:rPr>
            </a:br>
            <a:r>
              <a:rPr lang="en-US" sz="2800" cap="none" dirty="0" smtClean="0">
                <a:effectLst/>
              </a:rPr>
              <a:t>Joined Cub Scouts in 1998 and crossed over into the Boy Scouts in 2005</a:t>
            </a:r>
          </a:p>
        </p:txBody>
      </p:sp>
      <p:pic>
        <p:nvPicPr>
          <p:cNvPr id="29699" name="Content Placeholder 7" descr="BUSH ERIC- Today.jpg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2286000"/>
            <a:ext cx="4038600" cy="4267200"/>
          </a:xfrm>
        </p:spPr>
      </p:pic>
      <p:pic>
        <p:nvPicPr>
          <p:cNvPr id="29700" name="Content Placeholder 6" descr="Bush Cub.jpg"/>
          <p:cNvPicPr>
            <a:picLocks noGrp="1" noChangeAspect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2286000"/>
            <a:ext cx="2800350" cy="4378325"/>
          </a:xfrm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58750" y="0"/>
            <a:ext cx="7588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itchFamily="34" charset="0"/>
              </a:rPr>
              <a:t>"Before He Wore the </a:t>
            </a:r>
            <a:r>
              <a:rPr lang="en-US" altLang="en-US" b="1" dirty="0">
                <a:solidFill>
                  <a:schemeClr val="accent2"/>
                </a:solidFill>
                <a:latin typeface="Arial" pitchFamily="34" charset="0"/>
              </a:rPr>
              <a:t>Sash</a:t>
            </a:r>
            <a:r>
              <a:rPr lang="en-US" altLang="en-US" b="1" dirty="0">
                <a:latin typeface="Arial" pitchFamily="34" charset="0"/>
              </a:rPr>
              <a:t> . . . He Wore the </a:t>
            </a:r>
            <a:r>
              <a:rPr lang="en-US" altLang="en-US" b="1" dirty="0">
                <a:solidFill>
                  <a:srgbClr val="558ED5"/>
                </a:solidFill>
                <a:latin typeface="Arial" pitchFamily="34" charset="0"/>
              </a:rPr>
              <a:t>Blue</a:t>
            </a:r>
            <a:r>
              <a:rPr lang="en-US" altLang="en-US" b="1" dirty="0">
                <a:latin typeface="Arial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01445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cap="none" dirty="0" smtClean="0">
                <a:effectLst/>
              </a:rPr>
              <a:t>Clint Takeshita, 1991 National Chief</a:t>
            </a:r>
          </a:p>
        </p:txBody>
      </p:sp>
      <p:pic>
        <p:nvPicPr>
          <p:cNvPr id="30723" name="Content Placeholder 4" descr="Takeshita Cub.jpg"/>
          <p:cNvPicPr>
            <a:picLocks noGrp="1" noChangeAspect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498600"/>
            <a:ext cx="3105150" cy="3108325"/>
          </a:xfrm>
          <a:noFill/>
        </p:spPr>
      </p:pic>
      <p:pic>
        <p:nvPicPr>
          <p:cNvPr id="30724" name="Content Placeholder 5" descr="Takeshita Bonne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938" y="1485900"/>
            <a:ext cx="3240087" cy="370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1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706437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US" cap="none" dirty="0" smtClean="0">
                <a:effectLst/>
              </a:rPr>
              <a:t>Mike Bliss, </a:t>
            </a:r>
            <a:r>
              <a:rPr lang="en-US" dirty="0"/>
              <a:t>N</a:t>
            </a:r>
            <a:r>
              <a:rPr lang="en-US" cap="none" dirty="0" smtClean="0">
                <a:effectLst/>
              </a:rPr>
              <a:t>ational OA Committee</a:t>
            </a:r>
          </a:p>
        </p:txBody>
      </p:sp>
      <p:pic>
        <p:nvPicPr>
          <p:cNvPr id="31747" name="Content Placeholder 4" descr="Mike Bliss Cub Scout Photo.jpg"/>
          <p:cNvPicPr>
            <a:picLocks noGrp="1" noChangeAspect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775" y="864296"/>
            <a:ext cx="3194050" cy="4733229"/>
          </a:xfrm>
          <a:noFill/>
        </p:spPr>
      </p:pic>
      <p:pic>
        <p:nvPicPr>
          <p:cNvPr id="31748" name="Content Placeholder 5" descr="Bliss_Michael_D_DS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981075"/>
            <a:ext cx="36195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902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152400" y="46038"/>
            <a:ext cx="8839200" cy="801687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sz="2400" cap="none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PRESTON MARQUIS, 2012 NATIONAL VICE CHIEF</a:t>
            </a:r>
            <a:br>
              <a:rPr lang="en-US" sz="2400" cap="none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en-US" sz="2400" cap="none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32771" name="Picture 4" descr="SCAN0105.JPG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9425" y="914400"/>
            <a:ext cx="3687763" cy="5211763"/>
          </a:xfrm>
          <a:noFill/>
        </p:spPr>
      </p:pic>
      <p:pic>
        <p:nvPicPr>
          <p:cNvPr id="32772" name="Picture 5" descr="pmarquis.jpg"/>
          <p:cNvPicPr>
            <a:picLocks noGrp="1" noChangeAspect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0150" y="836613"/>
            <a:ext cx="3276600" cy="3916362"/>
          </a:xfrm>
          <a:noFill/>
        </p:spPr>
      </p:pic>
    </p:spTree>
    <p:extLst>
      <p:ext uri="{BB962C8B-B14F-4D97-AF65-F5344CB8AC3E}">
        <p14:creationId xmlns:p14="http://schemas.microsoft.com/office/powerpoint/2010/main" val="36164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991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Donald Cunningham, 2001 National Chief</a:t>
            </a:r>
            <a:endParaRPr lang="en-US" dirty="0"/>
          </a:p>
        </p:txBody>
      </p:sp>
      <p:pic>
        <p:nvPicPr>
          <p:cNvPr id="13315" name="Picture 7" descr="4.  Cunningham_Cub Scout 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2262188" cy="357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9" descr="Cunningham_Eagle Court of Honor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09800"/>
            <a:ext cx="2414588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0" descr="Cunningham in Bonne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33600"/>
            <a:ext cx="2057400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5725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2800" cap="none" dirty="0" smtClean="0">
                <a:effectLst/>
              </a:rPr>
              <a:t>J. Dan McCarthy, BSA Summit Bechtel Reserve Group Director</a:t>
            </a:r>
          </a:p>
        </p:txBody>
      </p:sp>
      <p:pic>
        <p:nvPicPr>
          <p:cNvPr id="33795" name="Content Placeholder 4" descr="1954 Dan McCarthy Cub.jpg"/>
          <p:cNvPicPr>
            <a:picLocks noGrp="1" noChangeAspect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84300" y="1304925"/>
            <a:ext cx="2546350" cy="6118943"/>
          </a:xfrm>
          <a:noFill/>
        </p:spPr>
      </p:pic>
      <p:pic>
        <p:nvPicPr>
          <p:cNvPr id="33796" name="Content Placeholder 7" descr="MCCARTHY DAN-Toda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1304925"/>
            <a:ext cx="424815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379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Marty </a:t>
            </a:r>
            <a:r>
              <a:rPr lang="en-US" dirty="0" smtClean="0"/>
              <a:t>Opthoff, 2012 Central Region Chief</a:t>
            </a:r>
            <a:endParaRPr lang="en-US" dirty="0"/>
          </a:p>
        </p:txBody>
      </p:sp>
      <p:pic>
        <p:nvPicPr>
          <p:cNvPr id="6147" name="Content Placeholder 4" descr="Marty Opthoff Cub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600200"/>
            <a:ext cx="2895600" cy="4826000"/>
          </a:xfrm>
        </p:spPr>
      </p:pic>
      <p:pic>
        <p:nvPicPr>
          <p:cNvPr id="6148" name="Content Placeholder 5" descr="6881 OPTHOFF MARTY-Current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676400"/>
            <a:ext cx="3886200" cy="4525963"/>
          </a:xfrm>
        </p:spPr>
      </p:pic>
    </p:spTree>
    <p:extLst>
      <p:ext uri="{BB962C8B-B14F-4D97-AF65-F5344CB8AC3E}">
        <p14:creationId xmlns:p14="http://schemas.microsoft.com/office/powerpoint/2010/main" val="7869705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altLang="en-US" smtClean="0"/>
              <a:t>Jack O'Neill, 2009 National Chief</a:t>
            </a:r>
          </a:p>
        </p:txBody>
      </p:sp>
      <p:pic>
        <p:nvPicPr>
          <p:cNvPr id="12291" name="Picture 2" descr="jack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752600"/>
            <a:ext cx="2520950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jack 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104900"/>
            <a:ext cx="1924050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 descr="jack 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243840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863191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81000" y="0"/>
            <a:ext cx="845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i="1" dirty="0">
                <a:latin typeface="Times New Roman" pitchFamily="18" charset="0"/>
              </a:rPr>
              <a:t>Brief Overview of </a:t>
            </a:r>
            <a:r>
              <a:rPr lang="en-US" altLang="en-US" sz="3600" b="1" i="1" dirty="0">
                <a:solidFill>
                  <a:schemeClr val="folHlink"/>
                </a:solidFill>
                <a:latin typeface="Times New Roman" pitchFamily="18" charset="0"/>
              </a:rPr>
              <a:t>Cub Scouts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61950" y="1219200"/>
            <a:ext cx="878205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9pPr>
          </a:lstStyle>
          <a:p>
            <a:pPr eaLnBrk="1" hangingPunct="1"/>
            <a:r>
              <a:rPr lang="en-US" altLang="en-US" sz="2000" dirty="0"/>
              <a:t>Started in the 1930’s, Cub Scouts is for boys who are in the </a:t>
            </a:r>
            <a:r>
              <a:rPr lang="en-US" altLang="en-US" sz="2000" dirty="0">
                <a:solidFill>
                  <a:schemeClr val="folHlink"/>
                </a:solidFill>
              </a:rPr>
              <a:t>first through fifth grades</a:t>
            </a:r>
            <a:r>
              <a:rPr lang="en-US" altLang="en-US" sz="2000" dirty="0"/>
              <a:t> (or </a:t>
            </a:r>
            <a:r>
              <a:rPr lang="en-US" altLang="en-US" sz="2000" dirty="0">
                <a:solidFill>
                  <a:schemeClr val="folHlink"/>
                </a:solidFill>
              </a:rPr>
              <a:t>7, 8, 9, and 10</a:t>
            </a:r>
            <a:r>
              <a:rPr lang="en-US" altLang="en-US" sz="2000" dirty="0"/>
              <a:t> years of age). </a:t>
            </a:r>
          </a:p>
          <a:p>
            <a:pPr eaLnBrk="1" hangingPunct="1"/>
            <a:r>
              <a:rPr lang="en-US" altLang="en-US" sz="2000" dirty="0" smtClean="0">
                <a:solidFill>
                  <a:schemeClr val="folHlink"/>
                </a:solidFill>
              </a:rPr>
              <a:t>Tigers</a:t>
            </a:r>
            <a:r>
              <a:rPr lang="en-US" altLang="en-US" sz="2000" dirty="0" smtClean="0"/>
              <a:t> (</a:t>
            </a:r>
            <a:r>
              <a:rPr lang="en-US" altLang="en-US" sz="2000" dirty="0"/>
              <a:t>first-graders), </a:t>
            </a:r>
            <a:r>
              <a:rPr lang="en-US" altLang="en-US" sz="2000" dirty="0" smtClean="0">
                <a:solidFill>
                  <a:schemeClr val="folHlink"/>
                </a:solidFill>
              </a:rPr>
              <a:t>Wolves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(second-graders), </a:t>
            </a:r>
            <a:r>
              <a:rPr lang="en-US" altLang="en-US" sz="2000" dirty="0" smtClean="0">
                <a:solidFill>
                  <a:schemeClr val="folHlink"/>
                </a:solidFill>
              </a:rPr>
              <a:t>Bears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(third-graders), and </a:t>
            </a:r>
            <a:r>
              <a:rPr lang="en-US" altLang="en-US" sz="2000" dirty="0" err="1" smtClean="0">
                <a:solidFill>
                  <a:schemeClr val="folHlink"/>
                </a:solidFill>
              </a:rPr>
              <a:t>Webelos</a:t>
            </a:r>
            <a:r>
              <a:rPr lang="en-US" altLang="en-US" sz="2000" dirty="0" smtClean="0">
                <a:solidFill>
                  <a:schemeClr val="folHlink"/>
                </a:solidFill>
              </a:rPr>
              <a:t> </a:t>
            </a:r>
            <a:r>
              <a:rPr lang="en-US" altLang="en-US" sz="2000" dirty="0" smtClean="0"/>
              <a:t>(fourth-graders </a:t>
            </a:r>
            <a:r>
              <a:rPr lang="en-US" altLang="en-US" sz="2000" dirty="0"/>
              <a:t>and fifth-graders) meet twice a month in Dens.  </a:t>
            </a:r>
          </a:p>
          <a:p>
            <a:pPr eaLnBrk="1" hangingPunct="1"/>
            <a:r>
              <a:rPr lang="en-US" altLang="en-US" sz="2000" dirty="0"/>
              <a:t>A Pack is a group of Dens and usually meets monthly. </a:t>
            </a:r>
          </a:p>
        </p:txBody>
      </p:sp>
      <p:pic>
        <p:nvPicPr>
          <p:cNvPr id="11268" name="Picture 4" descr="TCWB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3857625"/>
            <a:ext cx="4446588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96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 idx="429496729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cap="none" dirty="0" smtClean="0">
                <a:effectLst/>
              </a:rPr>
              <a:t>Could he be next?</a:t>
            </a:r>
          </a:p>
        </p:txBody>
      </p:sp>
      <p:pic>
        <p:nvPicPr>
          <p:cNvPr id="34819" name="Content Placeholder 4" descr="Daniel Wolf Pix2.jpg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152525"/>
            <a:ext cx="2895600" cy="4845050"/>
          </a:xfrm>
        </p:spPr>
      </p:pic>
      <p:pic>
        <p:nvPicPr>
          <p:cNvPr id="34820" name="Content Placeholder 5" descr="OA_symbol.jpg"/>
          <p:cNvPicPr>
            <a:picLocks noGrp="1" noChangeAspect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72025" y="1581150"/>
            <a:ext cx="3133725" cy="3133725"/>
          </a:xfrm>
        </p:spPr>
      </p:pic>
    </p:spTree>
    <p:extLst>
      <p:ext uri="{BB962C8B-B14F-4D97-AF65-F5344CB8AC3E}">
        <p14:creationId xmlns:p14="http://schemas.microsoft.com/office/powerpoint/2010/main" val="30154065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112734"/>
            <a:ext cx="8229600" cy="1027134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2800" b="1" i="1" cap="none" dirty="0" smtClean="0">
                <a:effectLst/>
                <a:latin typeface="Baskerville Old Face" pitchFamily="18" charset="0"/>
                <a:ea typeface="Batang" pitchFamily="18" charset="-127"/>
              </a:rPr>
              <a:t>Before She Wore the Sash… Her Son Wore the Blue</a:t>
            </a:r>
          </a:p>
        </p:txBody>
      </p:sp>
      <p:sp>
        <p:nvSpPr>
          <p:cNvPr id="118790" name="Rectangle 6"/>
          <p:cNvSpPr>
            <a:spLocks noGrp="1"/>
          </p:cNvSpPr>
          <p:nvPr>
            <p:ph type="body" sz="half" idx="4294967295"/>
          </p:nvPr>
        </p:nvSpPr>
        <p:spPr>
          <a:xfrm>
            <a:off x="161925" y="3542649"/>
            <a:ext cx="8839200" cy="253047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Kaylene Trick was a Cub Scout Leader with her son Nicholas before he crossed over into Boy Scouts and she followed.  She later became a member of the National OA Committee.</a:t>
            </a:r>
          </a:p>
        </p:txBody>
      </p:sp>
      <p:pic>
        <p:nvPicPr>
          <p:cNvPr id="35844" name="Picture 5" descr="photo.JPG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3338" y="982250"/>
            <a:ext cx="1917700" cy="2528888"/>
          </a:xfrm>
          <a:noFill/>
        </p:spPr>
      </p:pic>
      <p:pic>
        <p:nvPicPr>
          <p:cNvPr id="35845" name="Picture 1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982250"/>
            <a:ext cx="1905000" cy="2381250"/>
          </a:xfrm>
        </p:spPr>
      </p:pic>
    </p:spTree>
    <p:extLst>
      <p:ext uri="{BB962C8B-B14F-4D97-AF65-F5344CB8AC3E}">
        <p14:creationId xmlns:p14="http://schemas.microsoft.com/office/powerpoint/2010/main" val="99122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2800" cap="none" dirty="0" smtClean="0">
                <a:effectLst/>
              </a:rPr>
              <a:t>After He Created the Sash . . . His Son Wore the Blue.</a:t>
            </a:r>
            <a:r>
              <a:rPr lang="en-US" cap="none" dirty="0" smtClean="0">
                <a:effectLst/>
              </a:rPr>
              <a:t> </a:t>
            </a:r>
          </a:p>
        </p:txBody>
      </p:sp>
      <p:sp>
        <p:nvSpPr>
          <p:cNvPr id="36867" name="Rectangle 5"/>
          <p:cNvSpPr>
            <a:spLocks noGrp="1"/>
          </p:cNvSpPr>
          <p:nvPr>
            <p:ph type="body" sz="half" idx="4294967295"/>
          </p:nvPr>
        </p:nvSpPr>
        <p:spPr>
          <a:xfrm>
            <a:off x="4739014" y="1036638"/>
            <a:ext cx="4343400" cy="5211763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Founder of the Order of the Arrow, Dr. E. Urner Goodman, and his Cub Scout son George.</a:t>
            </a:r>
          </a:p>
        </p:txBody>
      </p:sp>
      <p:pic>
        <p:nvPicPr>
          <p:cNvPr id="36868" name="Picture 6" descr="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6675" y="1036638"/>
            <a:ext cx="2346325" cy="4287837"/>
          </a:xfrm>
        </p:spPr>
      </p:pic>
    </p:spTree>
    <p:extLst>
      <p:ext uri="{BB962C8B-B14F-4D97-AF65-F5344CB8AC3E}">
        <p14:creationId xmlns:p14="http://schemas.microsoft.com/office/powerpoint/2010/main" val="288602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038600" y="789140"/>
            <a:ext cx="4800600" cy="5383060"/>
          </a:xfrm>
          <a:noFill/>
        </p:spPr>
        <p:txBody>
          <a:bodyPr>
            <a:norm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en-US" altLang="en-US" dirty="0" smtClean="0">
                <a:solidFill>
                  <a:schemeClr val="folHlink"/>
                </a:solidFill>
              </a:rPr>
              <a:t>Jeff Goldsmith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n-US" dirty="0" smtClean="0">
                <a:solidFill>
                  <a:schemeClr val="folHlink"/>
                </a:solidFill>
              </a:rPr>
              <a:t>114 Kenneth Terrace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n-US" dirty="0" smtClean="0">
                <a:solidFill>
                  <a:schemeClr val="folHlink"/>
                </a:solidFill>
              </a:rPr>
              <a:t>South Orange, NJ 07079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n-US" dirty="0" smtClean="0">
                <a:solidFill>
                  <a:schemeClr val="folHlink"/>
                </a:solidFill>
              </a:rPr>
              <a:t>973-763-2583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n-US" dirty="0" smtClean="0">
                <a:solidFill>
                  <a:schemeClr val="folHlink"/>
                </a:solidFill>
              </a:rPr>
              <a:t>JGoldsmith@hkmpp.com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n-US" dirty="0" smtClean="0">
                <a:solidFill>
                  <a:schemeClr val="folHlink"/>
                </a:solidFill>
                <a:hlinkClick r:id="rId3" tooltip="blocked::mailto:cubscouting@northeast.oa-bsa.org"/>
              </a:rPr>
              <a:t>cubscouting@northeast. oa-bsa.org</a:t>
            </a:r>
            <a:endParaRPr lang="en-US" altLang="en-US" dirty="0" smtClean="0">
              <a:solidFill>
                <a:schemeClr val="folHlink"/>
              </a:solidFill>
            </a:endParaRPr>
          </a:p>
          <a:p>
            <a:pPr>
              <a:buNone/>
            </a:pPr>
            <a:r>
              <a:rPr lang="en-US" u="sng" dirty="0">
                <a:hlinkClick r:id="rId4"/>
              </a:rPr>
              <a:t>http://training.oa-bsa.org/noac2015</a:t>
            </a:r>
            <a:r>
              <a:rPr lang="en-US" dirty="0"/>
              <a:t> </a:t>
            </a:r>
            <a:endParaRPr lang="en-US" altLang="en-US" dirty="0" smtClean="0">
              <a:solidFill>
                <a:schemeClr val="folHlink"/>
              </a:solidFill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381000" y="0"/>
            <a:ext cx="845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i="1" dirty="0">
                <a:latin typeface="Times New Roman" pitchFamily="18" charset="0"/>
              </a:rPr>
              <a:t>Questions &amp; Comments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817970"/>
            <a:ext cx="2819400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185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733800" y="1981200"/>
            <a:ext cx="5105400" cy="4038600"/>
          </a:xfrm>
          <a:noFill/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altLang="en-US" dirty="0" smtClean="0"/>
              <a:t>Focuses on implementing the </a:t>
            </a:r>
            <a:r>
              <a:rPr lang="en-US" altLang="en-US" b="1" i="1" dirty="0" smtClean="0"/>
              <a:t>OA Strategic Plan </a:t>
            </a:r>
            <a:r>
              <a:rPr lang="en-US" altLang="en-US" dirty="0" smtClean="0"/>
              <a:t>and its emphasis on an active commitment to </a:t>
            </a:r>
            <a:r>
              <a:rPr lang="en-US" altLang="en-US" b="1" dirty="0" smtClean="0">
                <a:solidFill>
                  <a:schemeClr val="folHlink"/>
                </a:solidFill>
              </a:rPr>
              <a:t>Webelos to Boy Scout transition</a:t>
            </a:r>
            <a:r>
              <a:rPr lang="en-US" altLang="en-US" dirty="0" smtClean="0"/>
              <a:t> and supporting age-appropriate </a:t>
            </a:r>
            <a:r>
              <a:rPr lang="en-US" altLang="en-US" b="1" dirty="0" smtClean="0">
                <a:solidFill>
                  <a:schemeClr val="folHlink"/>
                </a:solidFill>
              </a:rPr>
              <a:t>Cub Scout outdoor programs</a:t>
            </a:r>
            <a:r>
              <a:rPr lang="en-US" altLang="en-US" dirty="0" smtClean="0"/>
              <a:t>. 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 smtClean="0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981200" y="1219200"/>
            <a:ext cx="6324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i="1" dirty="0">
                <a:solidFill>
                  <a:schemeClr val="hlink"/>
                </a:solidFill>
                <a:latin typeface="Times New Roman" pitchFamily="18" charset="0"/>
              </a:rPr>
              <a:t>Helping Our Brothers in Blue</a:t>
            </a:r>
          </a:p>
        </p:txBody>
      </p:sp>
      <p:pic>
        <p:nvPicPr>
          <p:cNvPr id="12292" name="Picture 4" descr="Pic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3182938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619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81000" y="0"/>
            <a:ext cx="845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i="1" dirty="0">
                <a:solidFill>
                  <a:schemeClr val="folHlink"/>
                </a:solidFill>
                <a:latin typeface="Times New Roman" pitchFamily="18" charset="0"/>
              </a:rPr>
              <a:t>Goals of OA Cub Scout Service</a:t>
            </a: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0" y="2133600"/>
            <a:ext cx="3505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latin typeface="Times New Roman" pitchFamily="18" charset="0"/>
              </a:rPr>
              <a:t>Mentoring</a:t>
            </a: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1066800" y="2914650"/>
            <a:ext cx="3505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latin typeface="Times New Roman" pitchFamily="18" charset="0"/>
              </a:rPr>
              <a:t>Membership</a:t>
            </a: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3981450" y="4448175"/>
            <a:ext cx="449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latin typeface="Times New Roman" pitchFamily="18" charset="0"/>
              </a:rPr>
              <a:t>Outdoor Programming</a:t>
            </a: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2276475" y="3819525"/>
            <a:ext cx="533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latin typeface="Times New Roman" pitchFamily="18" charset="0"/>
              </a:rPr>
              <a:t>Webelos to Scout Transition</a:t>
            </a:r>
          </a:p>
        </p:txBody>
      </p:sp>
      <p:pic>
        <p:nvPicPr>
          <p:cNvPr id="13319" name="Picture 7" descr="OA Cub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95400"/>
            <a:ext cx="27432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029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696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85" decel="1000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85" decel="100000"/>
                                        <p:tgtEl>
                                          <p:spTgt spid="6963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385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385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85" decel="1000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385" decel="100000"/>
                                        <p:tgtEl>
                                          <p:spTgt spid="696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385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85" decel="1000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385" decel="100000"/>
                                        <p:tgtEl>
                                          <p:spTgt spid="6963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385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385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/>
      <p:bldP spid="69636" grpId="0"/>
      <p:bldP spid="69637" grpId="0"/>
      <p:bldP spid="696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52400" y="0"/>
            <a:ext cx="8534400" cy="141763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2800" cap="none" dirty="0" smtClean="0">
                <a:effectLst/>
              </a:rPr>
              <a:t>Mentoring</a:t>
            </a:r>
            <a:br>
              <a:rPr lang="en-US" sz="2800" cap="none" dirty="0" smtClean="0">
                <a:effectLst/>
              </a:rPr>
            </a:br>
            <a:r>
              <a:rPr lang="en-US" sz="2800" cap="none" dirty="0" smtClean="0">
                <a:solidFill>
                  <a:schemeClr val="hlink"/>
                </a:solidFill>
                <a:effectLst/>
              </a:rPr>
              <a:t>The Power of One</a:t>
            </a:r>
            <a:r>
              <a:rPr lang="en-US" sz="2800" cap="none" dirty="0" smtClean="0">
                <a:effectLst/>
              </a:rPr>
              <a:t> - </a:t>
            </a:r>
            <a:r>
              <a:rPr lang="en-US" sz="2800" cap="none" dirty="0" smtClean="0">
                <a:solidFill>
                  <a:schemeClr val="folHlink"/>
                </a:solidFill>
                <a:effectLst/>
              </a:rPr>
              <a:t>Den Chief</a:t>
            </a:r>
            <a:r>
              <a:rPr lang="en-US" sz="2800" cap="none" dirty="0" smtClean="0">
                <a:effectLst/>
              </a:rPr>
              <a:t> </a:t>
            </a:r>
          </a:p>
        </p:txBody>
      </p:sp>
      <p:sp>
        <p:nvSpPr>
          <p:cNvPr id="14339" name="Rectangle 3"/>
          <p:cNvSpPr>
            <a:spLocks noGrp="1"/>
          </p:cNvSpPr>
          <p:nvPr>
            <p:ph type="body" idx="4294967295"/>
          </p:nvPr>
        </p:nvSpPr>
        <p:spPr>
          <a:xfrm>
            <a:off x="914400" y="1202500"/>
            <a:ext cx="7086600" cy="4923664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altLang="en-US" sz="2000" b="1" u="sng" dirty="0" smtClean="0"/>
              <a:t>A Boy Scout who assists </a:t>
            </a:r>
            <a:r>
              <a:rPr lang="en-US" altLang="en-US" sz="2000" dirty="0" smtClean="0"/>
              <a:t>a Cub or Webelos Scout Den . . . </a:t>
            </a:r>
          </a:p>
          <a:p>
            <a:pPr eaLnBrk="1" hangingPunct="1">
              <a:lnSpc>
                <a:spcPct val="75000"/>
              </a:lnSpc>
              <a:buFont typeface="Arial" pitchFamily="34" charset="0"/>
              <a:buNone/>
            </a:pPr>
            <a:r>
              <a:rPr lang="en-US" altLang="en-US" sz="2000" dirty="0" smtClean="0"/>
              <a:t>	- Assistant to the Den’s leadership</a:t>
            </a:r>
          </a:p>
          <a:p>
            <a:pPr eaLnBrk="1" hangingPunct="1">
              <a:lnSpc>
                <a:spcPct val="75000"/>
              </a:lnSpc>
              <a:buFont typeface="Arial" pitchFamily="34" charset="0"/>
              <a:buNone/>
            </a:pPr>
            <a:r>
              <a:rPr lang="en-US" altLang="en-US" sz="2000" dirty="0" smtClean="0"/>
              <a:t>	- Attends Den Chief training</a:t>
            </a:r>
          </a:p>
          <a:p>
            <a:pPr eaLnBrk="1" hangingPunct="1">
              <a:lnSpc>
                <a:spcPct val="75000"/>
              </a:lnSpc>
              <a:buFont typeface="Arial" pitchFamily="34" charset="0"/>
              <a:buNone/>
            </a:pPr>
            <a:r>
              <a:rPr lang="en-US" altLang="en-US" sz="2000" dirty="0" smtClean="0"/>
              <a:t>	- Help with the Den meetings, </a:t>
            </a:r>
          </a:p>
          <a:p>
            <a:pPr eaLnBrk="1" hangingPunct="1">
              <a:lnSpc>
                <a:spcPct val="75000"/>
              </a:lnSpc>
              <a:buFont typeface="Arial" pitchFamily="34" charset="0"/>
              <a:buNone/>
            </a:pPr>
            <a:r>
              <a:rPr lang="en-US" altLang="en-US" sz="2000" dirty="0" smtClean="0"/>
              <a:t>events, Webelos Den overnight campout.</a:t>
            </a:r>
          </a:p>
          <a:p>
            <a:pPr eaLnBrk="1" hangingPunct="1">
              <a:lnSpc>
                <a:spcPct val="75000"/>
              </a:lnSpc>
              <a:buFont typeface="Arial" pitchFamily="34" charset="0"/>
              <a:buNone/>
            </a:pPr>
            <a:endParaRPr lang="en-US" altLang="en-US" sz="800" dirty="0" smtClean="0"/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altLang="en-US" sz="2000" dirty="0" smtClean="0"/>
              <a:t>	The Den Chief is a </a:t>
            </a:r>
            <a:r>
              <a:rPr lang="en-US" altLang="en-US" sz="2000" dirty="0" smtClean="0">
                <a:solidFill>
                  <a:schemeClr val="folHlink"/>
                </a:solidFill>
              </a:rPr>
              <a:t>mentor</a:t>
            </a:r>
            <a:r>
              <a:rPr lang="en-US" altLang="en-US" sz="2000" dirty="0" smtClean="0"/>
              <a:t>, friend, </a:t>
            </a:r>
            <a:r>
              <a:rPr lang="en-US" altLang="en-US" sz="2000" dirty="0" smtClean="0">
                <a:solidFill>
                  <a:schemeClr val="folHlink"/>
                </a:solidFill>
              </a:rPr>
              <a:t>Elangomat</a:t>
            </a:r>
            <a:r>
              <a:rPr lang="en-US" altLang="en-US" sz="2000" dirty="0" smtClean="0"/>
              <a:t>, role model and </a:t>
            </a:r>
            <a:r>
              <a:rPr lang="en-US" altLang="en-US" sz="2000" dirty="0" smtClean="0">
                <a:solidFill>
                  <a:schemeClr val="folHlink"/>
                </a:solidFill>
              </a:rPr>
              <a:t>guide</a:t>
            </a:r>
            <a:r>
              <a:rPr lang="en-US" altLang="en-US" sz="2000" dirty="0" smtClean="0"/>
              <a:t> for the Webelos Den helping prepare the Webelos Scout for a successful transition into Boy Scouts.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dirty="0" smtClean="0"/>
          </a:p>
        </p:txBody>
      </p:sp>
      <p:pic>
        <p:nvPicPr>
          <p:cNvPr id="14340" name="Picture 4" descr="d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814" y="3574093"/>
            <a:ext cx="2381250" cy="23812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58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1143000"/>
            <a:ext cx="6918325" cy="3382963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dirty="0" smtClean="0"/>
              <a:t>Cub Scout Membership Recruitment &amp; Retention 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dirty="0" smtClean="0"/>
              <a:t>Cub Scout Outdoor Programs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dirty="0" smtClean="0"/>
              <a:t>Webelos to Scout Transition</a:t>
            </a:r>
            <a:r>
              <a:rPr lang="en-US" altLang="en-US" sz="1800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 dirty="0" smtClean="0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81000" y="142875"/>
            <a:ext cx="8458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i="1" dirty="0" smtClean="0">
                <a:solidFill>
                  <a:schemeClr val="hlink"/>
                </a:solidFill>
                <a:latin typeface="Times New Roman" pitchFamily="18" charset="0"/>
              </a:rPr>
              <a:t>It Starts With Us</a:t>
            </a:r>
            <a:r>
              <a:rPr lang="en-US" altLang="en-US" sz="3600" b="1" i="1" dirty="0" smtClean="0">
                <a:latin typeface="Times New Roman" pitchFamily="18" charset="0"/>
              </a:rPr>
              <a:t>– How </a:t>
            </a:r>
            <a:r>
              <a:rPr lang="en-US" altLang="en-US" sz="3600" b="1" i="1" dirty="0" err="1" smtClean="0">
                <a:latin typeface="Times New Roman" pitchFamily="18" charset="0"/>
              </a:rPr>
              <a:t>Arrowmen</a:t>
            </a:r>
            <a:r>
              <a:rPr lang="en-US" altLang="en-US" sz="3600" b="1" i="1" dirty="0" smtClean="0">
                <a:latin typeface="Times New Roman" pitchFamily="18" charset="0"/>
              </a:rPr>
              <a:t> help…</a:t>
            </a:r>
            <a:endParaRPr lang="en-US" altLang="en-US" sz="3600" b="1" i="1" dirty="0">
              <a:latin typeface="Times New Roman" pitchFamily="18" charset="0"/>
            </a:endParaRPr>
          </a:p>
        </p:txBody>
      </p:sp>
      <p:pic>
        <p:nvPicPr>
          <p:cNvPr id="15364" name="Picture 4" descr="cubsonal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419600"/>
            <a:ext cx="3810000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03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97050" y="990600"/>
            <a:ext cx="6627813" cy="1447800"/>
          </a:xfrm>
          <a:noFill/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altLang="en-US" b="1" dirty="0" smtClean="0"/>
              <a:t>Cub Scout Membership has gone down </a:t>
            </a:r>
            <a:r>
              <a:rPr lang="en-US" altLang="en-US" b="1" dirty="0" smtClean="0">
                <a:solidFill>
                  <a:schemeClr val="hlink"/>
                </a:solidFill>
              </a:rPr>
              <a:t>39</a:t>
            </a:r>
            <a:r>
              <a:rPr lang="en-US" altLang="en-US" b="1" dirty="0">
                <a:solidFill>
                  <a:schemeClr val="hlink"/>
                </a:solidFill>
              </a:rPr>
              <a:t>%</a:t>
            </a:r>
            <a:r>
              <a:rPr lang="en-US" altLang="en-US" b="1" dirty="0" smtClean="0"/>
              <a:t> in the past 15 years from  2,114,420 to 1,295,527.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81000" y="152400"/>
            <a:ext cx="845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 b="1" i="1" dirty="0">
                <a:solidFill>
                  <a:schemeClr val="folHlink"/>
                </a:solidFill>
                <a:latin typeface="Times New Roman" pitchFamily="18" charset="0"/>
              </a:rPr>
              <a:t>Membership Recruitment &amp; Retention</a:t>
            </a:r>
          </a:p>
        </p:txBody>
      </p:sp>
      <p:pic>
        <p:nvPicPr>
          <p:cNvPr id="74756" name="Picture 4" descr="JoinCubScou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2200"/>
            <a:ext cx="380841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5" descr="OA Logo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19400"/>
            <a:ext cx="3276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028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7475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7475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52425" y="812539"/>
            <a:ext cx="8334375" cy="5200650"/>
          </a:xfrm>
          <a:noFill/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000" b="1" i="1" dirty="0" smtClean="0"/>
              <a:t>“</a:t>
            </a:r>
            <a:r>
              <a:rPr lang="en-US" altLang="en-US" b="1" dirty="0" smtClean="0"/>
              <a:t>Membership Impact: </a:t>
            </a:r>
            <a:r>
              <a:rPr lang="en-US" altLang="en-US" dirty="0" smtClean="0"/>
              <a:t>Experience positive growth in membership over the previous year.”</a:t>
            </a:r>
            <a:endParaRPr lang="en-US" altLang="en-US" sz="2000" b="1" i="1" dirty="0" smtClean="0"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000" i="1" dirty="0" smtClean="0">
                <a:latin typeface="Times New Roman" pitchFamily="18" charset="0"/>
              </a:rPr>
              <a:t>		- 2015 JTE Requirement 3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 smtClean="0">
              <a:solidFill>
                <a:schemeClr val="folHlin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chemeClr val="folHlink"/>
                </a:solidFill>
              </a:rPr>
              <a:t>		95 percent of all Boy Scouts were Cub Scouts.  Loss of 			Cubs=Scouts=Arrowmen</a:t>
            </a:r>
            <a:r>
              <a:rPr lang="en-US" altLang="en-US" sz="2000" dirty="0" smtClean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i="1" dirty="0" smtClean="0">
              <a:latin typeface="Times New Roman" pitchFamily="18" charset="0"/>
            </a:endParaRPr>
          </a:p>
          <a:p>
            <a:r>
              <a:rPr lang="en-US" altLang="en-US" sz="2000" b="1" i="1" dirty="0" smtClean="0"/>
              <a:t>“</a:t>
            </a:r>
            <a:r>
              <a:rPr lang="en-US" dirty="0"/>
              <a:t>Council designated support: Key 3 meets with Scout Executive and lodge completes agreed upon projects.</a:t>
            </a:r>
            <a:r>
              <a:rPr lang="en-US" altLang="en-US" dirty="0" smtClean="0"/>
              <a:t>(</a:t>
            </a:r>
            <a:r>
              <a:rPr lang="en-US" altLang="en-US" sz="2000" dirty="0" smtClean="0"/>
              <a:t>The lodge is to provide manpower, resources, and/or program assistance in support of the council Cub Scout outdoor program.  The lodge is to provide support to a minimum of ten Cub Scout crossover ceremonies.</a:t>
            </a:r>
            <a:r>
              <a:rPr lang="en-US" altLang="en-US" dirty="0" smtClean="0"/>
              <a:t>)</a:t>
            </a:r>
            <a:r>
              <a:rPr lang="en-US" altLang="en-US" sz="2000" b="1" i="1" dirty="0" smtClean="0">
                <a:latin typeface="Times New Roman" pitchFamily="18" charset="0"/>
              </a:rPr>
              <a:t>.</a:t>
            </a:r>
            <a:r>
              <a:rPr lang="en-US" altLang="en-US" sz="2000" b="1" dirty="0" smtClean="0"/>
              <a:t>”</a:t>
            </a:r>
            <a:endParaRPr lang="en-US" altLang="en-US" sz="2000" b="1" i="1" dirty="0" smtClean="0"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000" i="1" dirty="0" smtClean="0">
                <a:latin typeface="Times New Roman" pitchFamily="18" charset="0"/>
              </a:rPr>
              <a:t>		- 2015 JTE Requirement 13</a:t>
            </a:r>
            <a:endParaRPr lang="en-US" altLang="en-US" sz="2000" i="1" dirty="0" smtClean="0"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000" i="1" dirty="0" smtClean="0">
              <a:latin typeface="Times New Roman" pitchFamily="18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010433" y="171189"/>
            <a:ext cx="7239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i="1" dirty="0">
                <a:latin typeface="Times New Roman" pitchFamily="18" charset="0"/>
              </a:rPr>
              <a:t>National OA JTE Lodge Petition 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57200" y="480060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 Light"/>
                <a:ea typeface="Tahoma" pitchFamily="34" charset="0"/>
                <a:cs typeface="Helvetica Light"/>
              </a:defRPr>
            </a:lvl9pPr>
          </a:lstStyle>
          <a:p>
            <a:pPr algn="ctr">
              <a:spcBef>
                <a:spcPct val="0"/>
              </a:spcBef>
              <a:buFont typeface="Arial" pitchFamily="34" charset="0"/>
              <a:buNone/>
            </a:pPr>
            <a:endParaRPr lang="en-US" altLang="en-US" b="1" i="1" dirty="0"/>
          </a:p>
        </p:txBody>
      </p:sp>
    </p:spTree>
    <p:extLst>
      <p:ext uri="{BB962C8B-B14F-4D97-AF65-F5344CB8AC3E}">
        <p14:creationId xmlns:p14="http://schemas.microsoft.com/office/powerpoint/2010/main" val="351419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6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6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6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68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68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68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68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68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68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68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68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68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68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.3|1.2|1.3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7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5|1.5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theme1.xml><?xml version="1.0" encoding="utf-8"?>
<a:theme xmlns:a="http://schemas.openxmlformats.org/drawingml/2006/main" name="NOAC_Powerpoint_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1007</Words>
  <Application>Microsoft Office PowerPoint</Application>
  <PresentationFormat>On-screen Show (4:3)</PresentationFormat>
  <Paragraphs>140</Paragraphs>
  <Slides>33</Slides>
  <Notes>30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NOAC_Powerpoint_Blue</vt:lpstr>
      <vt:lpstr>Visio.Drawing.6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Mentoring The Power of One - Den Chief </vt:lpstr>
      <vt:lpstr>PowerPoint Presentation</vt:lpstr>
      <vt:lpstr>PowerPoint Presentation</vt:lpstr>
      <vt:lpstr>PowerPoint Presentation</vt:lpstr>
      <vt:lpstr>PowerPoint Presentation</vt:lpstr>
      <vt:lpstr>Cub Scout Outdoor Programs</vt:lpstr>
      <vt:lpstr>PowerPoint Presentation</vt:lpstr>
      <vt:lpstr>PowerPoint Presentation</vt:lpstr>
      <vt:lpstr>Webelos to Scout Transition-Finding the Right Troop </vt:lpstr>
      <vt:lpstr>PowerPoint Presentation</vt:lpstr>
      <vt:lpstr>PowerPoint Presentation</vt:lpstr>
      <vt:lpstr>Resources National OA Cub Scout Support Tool Kit &amp; Guide</vt:lpstr>
      <vt:lpstr>National OA Conclave Training Initiative (CTI) Session 5 - The OA and Cub Scouting - The Order's Role </vt:lpstr>
      <vt:lpstr>Coming soon . . . </vt:lpstr>
      <vt:lpstr>PowerPoint Presentation</vt:lpstr>
      <vt:lpstr>"Before He Wore the Sash . . . He Wore the Blue"</vt:lpstr>
      <vt:lpstr>Eric Bush 2012 Northeast Region Chief: Joined Cub Scouts in 1998 and crossed over into the Boy Scouts in 2005</vt:lpstr>
      <vt:lpstr>Clint Takeshita, 1991 National Chief</vt:lpstr>
      <vt:lpstr>Mike Bliss, National OA Committee</vt:lpstr>
      <vt:lpstr>PRESTON MARQUIS, 2012 NATIONAL VICE CHIEF </vt:lpstr>
      <vt:lpstr>Donald Cunningham, 2001 National Chief</vt:lpstr>
      <vt:lpstr>J. Dan McCarthy, BSA Summit Bechtel Reserve Group Director</vt:lpstr>
      <vt:lpstr>Marty Opthoff, 2012 Central Region Chief</vt:lpstr>
      <vt:lpstr>Jack O'Neill, 2009 National Chief</vt:lpstr>
      <vt:lpstr>Could he be next?</vt:lpstr>
      <vt:lpstr>Before She Wore the Sash… Her Son Wore the Blue</vt:lpstr>
      <vt:lpstr>After He Created the Sash . . . His Son Wore the Blue.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Goldsmith, Jeffrey H.</cp:lastModifiedBy>
  <cp:revision>2</cp:revision>
  <cp:lastPrinted>2015-07-31T15:03:16Z</cp:lastPrinted>
  <dcterms:modified xsi:type="dcterms:W3CDTF">2015-07-31T15:06:48Z</dcterms:modified>
</cp:coreProperties>
</file>