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65124" y="4114800"/>
            <a:ext cx="8567861" cy="696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“Panning for Gold:</a:t>
            </a:r>
            <a:r>
              <a:rPr lang="en-US" sz="2800" dirty="0" smtClean="0"/>
              <a:t> Discovering your Financial Resources”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111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 One: “Know Your Members and let your Members </a:t>
            </a:r>
          </a:p>
          <a:p>
            <a:pPr algn="ctr"/>
            <a:r>
              <a:rPr lang="en-US" sz="2400" b="1" dirty="0" smtClean="0"/>
              <a:t>Know the Lodge”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603"/>
            <a:ext cx="8229600" cy="49726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A. Fundraising seeks to secure financial and material resources for the continued health of the lodge.</a:t>
            </a:r>
          </a:p>
          <a:p>
            <a:pPr>
              <a:buNone/>
            </a:pPr>
            <a:r>
              <a:rPr lang="en-US" dirty="0" smtClean="0"/>
              <a:t>B. As we have seen, people give because they believe in the mission of the Lodge, but there are many variables involved – including who the person is and what resources they have available;</a:t>
            </a:r>
          </a:p>
          <a:p>
            <a:pPr>
              <a:buNone/>
            </a:pPr>
            <a:r>
              <a:rPr lang="en-US" dirty="0" smtClean="0"/>
              <a:t>C. Critical in any of this is that we need to better identify our Stakeholders and communicate a greater understanding of the Lodge and develop a greater connection with our Stakeholders. </a:t>
            </a:r>
          </a:p>
          <a:p>
            <a:pPr>
              <a:buNone/>
            </a:pPr>
            <a:r>
              <a:rPr lang="en-US" dirty="0" smtClean="0"/>
              <a:t>D. In the next two sections we will look at applying the same practices at the Council and Community level and then developing fundraising programs and implementing the all important “ASK.”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302" y="3987130"/>
            <a:ext cx="7979898" cy="120384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Have Fun!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277"/>
            <a:ext cx="7772400" cy="212422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Donors give to organizations and causes that they understand and connect with.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Fundraising Fundamentals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Donors: Who are they?</a:t>
            </a:r>
          </a:p>
          <a:p>
            <a:pPr lvl="1"/>
            <a:r>
              <a:rPr lang="en-US" sz="3200" dirty="0" smtClean="0"/>
              <a:t>Cause: What is the Lodge’s “cause”?</a:t>
            </a:r>
          </a:p>
          <a:p>
            <a:pPr lvl="2"/>
            <a:r>
              <a:rPr lang="en-US" sz="3200" dirty="0" smtClean="0"/>
              <a:t>Understanding: How do donors understand the Lodge?</a:t>
            </a:r>
          </a:p>
          <a:p>
            <a:pPr lvl="3"/>
            <a:r>
              <a:rPr lang="en-US" sz="3200" dirty="0" smtClean="0"/>
              <a:t>Connection: How do donors connect with / to the Lodge?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Stakeholders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2384" y="1164420"/>
            <a:ext cx="6328575" cy="4548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371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100" dirty="0" smtClean="0">
                <a:solidFill>
                  <a:srgbClr val="000000"/>
                </a:solidFill>
              </a:rPr>
              <a:t>Stakeholders have varying degrees </a:t>
            </a:r>
            <a:br>
              <a:rPr lang="en-US" sz="3100" dirty="0" smtClean="0">
                <a:solidFill>
                  <a:srgbClr val="000000"/>
                </a:solidFill>
              </a:rPr>
            </a:br>
            <a:r>
              <a:rPr lang="en-US" sz="3100" dirty="0" smtClean="0">
                <a:solidFill>
                  <a:srgbClr val="000000"/>
                </a:solidFill>
              </a:rPr>
              <a:t>of connection to the Lodge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5237" y="1041010"/>
            <a:ext cx="5698437" cy="493775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3384"/>
            <a:ext cx="8229600" cy="2757267"/>
          </a:xfrm>
        </p:spPr>
        <p:txBody>
          <a:bodyPr>
            <a:normAutofit/>
          </a:bodyPr>
          <a:lstStyle/>
          <a:p>
            <a:r>
              <a:rPr lang="en-US" dirty="0" smtClean="0"/>
              <a:t>Who – What are the Primary and Secondary Stakeholders of your Lodge?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Creating Awareness (Marketing)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0162" y="1417638"/>
            <a:ext cx="5837580" cy="45016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Connection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How does the Lodge connect with stakeholder groups?</a:t>
            </a:r>
          </a:p>
          <a:p>
            <a:pPr>
              <a:buNone/>
            </a:pPr>
            <a:r>
              <a:rPr lang="en-US" dirty="0" smtClean="0"/>
              <a:t>B. Medium of connection</a:t>
            </a:r>
          </a:p>
          <a:p>
            <a:pPr>
              <a:buNone/>
            </a:pPr>
            <a:r>
              <a:rPr lang="en-US" dirty="0" smtClean="0"/>
              <a:t>C. Events and participation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Implementation and Getting Started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3200" i="1" dirty="0" smtClean="0"/>
              <a:t>It Starts With Us”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2535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A. Anywhere, any time</a:t>
            </a:r>
          </a:p>
          <a:p>
            <a:pPr>
              <a:buNone/>
            </a:pPr>
            <a:r>
              <a:rPr lang="en-US" dirty="0" smtClean="0"/>
              <a:t>B. Consistency</a:t>
            </a:r>
          </a:p>
          <a:p>
            <a:pPr>
              <a:buNone/>
            </a:pPr>
            <a:r>
              <a:rPr lang="en-US" dirty="0" smtClean="0"/>
              <a:t>C. Moderation</a:t>
            </a:r>
          </a:p>
          <a:p>
            <a:pPr>
              <a:buNone/>
            </a:pPr>
            <a:r>
              <a:rPr lang="en-US" dirty="0" smtClean="0"/>
              <a:t>D. On-going</a:t>
            </a:r>
          </a:p>
          <a:p>
            <a:pPr>
              <a:buNone/>
            </a:pPr>
            <a:r>
              <a:rPr lang="en-US" dirty="0" smtClean="0"/>
              <a:t>	1. It never ends</a:t>
            </a:r>
          </a:p>
          <a:p>
            <a:pPr>
              <a:buNone/>
            </a:pPr>
            <a:r>
              <a:rPr lang="en-US" dirty="0" smtClean="0"/>
              <a:t>	2. Learn as you go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52</TotalTime>
  <Words>261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NOAC_Powerpoint_Blue</vt:lpstr>
      <vt:lpstr>PowerPoint Presentation</vt:lpstr>
      <vt:lpstr> Donors give to organizations and causes that they understand and connect with. </vt:lpstr>
      <vt:lpstr>Fundraising Fundamentals </vt:lpstr>
      <vt:lpstr>Stakeholders</vt:lpstr>
      <vt:lpstr> Stakeholders have varying degrees  of connection to the Lodge </vt:lpstr>
      <vt:lpstr>Who – What are the Primary and Secondary Stakeholders of your Lodge?</vt:lpstr>
      <vt:lpstr>Creating Awareness (Marketing)</vt:lpstr>
      <vt:lpstr>Connection </vt:lpstr>
      <vt:lpstr>Implementation and Getting Started “It Starts With Us”</vt:lpstr>
      <vt:lpstr>Conclusion </vt:lpstr>
      <vt:lpstr>Have Fun!</vt:lpstr>
      <vt:lpstr>For Training Resources and More Information Visit: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Jake Torpey</cp:lastModifiedBy>
  <cp:revision>8</cp:revision>
  <dcterms:created xsi:type="dcterms:W3CDTF">2015-06-01T23:50:49Z</dcterms:created>
  <dcterms:modified xsi:type="dcterms:W3CDTF">2015-07-13T15:48:54Z</dcterms:modified>
</cp:coreProperties>
</file>