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1" r:id="rId6"/>
    <p:sldId id="265" r:id="rId7"/>
    <p:sldId id="262" r:id="rId8"/>
    <p:sldId id="266"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145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987130"/>
            <a:ext cx="7772400" cy="773957"/>
          </a:xfrm>
        </p:spPr>
        <p:txBody>
          <a:bodyPr>
            <a:normAutofit/>
          </a:bodyPr>
          <a:lstStyle>
            <a:lvl1pPr>
              <a:defRPr sz="4000" b="0" i="0">
                <a:latin typeface="Museo Slab 700"/>
                <a:cs typeface="Museo Slab 700"/>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5087801"/>
            <a:ext cx="7772400" cy="660767"/>
          </a:xfrm>
        </p:spPr>
        <p:txBody>
          <a:bodyPr/>
          <a:lstStyle>
            <a:lvl1pPr marL="0" indent="0" algn="ctr">
              <a:buNone/>
              <a:defRPr b="0" i="0">
                <a:solidFill>
                  <a:schemeClr val="tx1">
                    <a:tint val="75000"/>
                  </a:schemeClr>
                </a:solidFill>
                <a:latin typeface="Museo Slab 300"/>
                <a:cs typeface="Museo Slab 30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494360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0" i="0">
                <a:latin typeface="Museo Slab 700"/>
                <a:cs typeface="Museo Slab 70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b="0" i="0">
                <a:latin typeface="Museo Sans 300"/>
                <a:cs typeface="Museo Sans 300"/>
              </a:defRPr>
            </a:lvl1pPr>
            <a:lvl2pPr>
              <a:defRPr b="0" i="0">
                <a:latin typeface="Museo Sans 300"/>
                <a:cs typeface="Museo Sans 300"/>
              </a:defRPr>
            </a:lvl2pPr>
            <a:lvl3pPr>
              <a:defRPr b="0" i="0">
                <a:latin typeface="Museo Sans 300"/>
                <a:cs typeface="Museo Sans 300"/>
              </a:defRPr>
            </a:lvl3pPr>
            <a:lvl4pPr>
              <a:defRPr b="0" i="0">
                <a:latin typeface="Museo Sans 300"/>
                <a:cs typeface="Museo Sans 300"/>
              </a:defRPr>
            </a:lvl4pPr>
            <a:lvl5pPr>
              <a:defRPr b="0" i="0">
                <a:latin typeface="Museo Sans 300"/>
                <a:cs typeface="Museo Sans 3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33038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0" i="0">
                <a:latin typeface="Museo Slab 700"/>
                <a:cs typeface="Museo Slab 70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b="0" i="0">
                <a:latin typeface="Museo Sans 300"/>
                <a:cs typeface="Museo Sans 300"/>
              </a:defRPr>
            </a:lvl1pPr>
            <a:lvl2pPr>
              <a:defRPr sz="2400" b="0" i="0">
                <a:latin typeface="Museo Sans 300"/>
                <a:cs typeface="Museo Sans 300"/>
              </a:defRPr>
            </a:lvl2pPr>
            <a:lvl3pPr>
              <a:defRPr sz="2000" b="0" i="0">
                <a:latin typeface="Museo Sans 300"/>
                <a:cs typeface="Museo Sans 300"/>
              </a:defRPr>
            </a:lvl3pPr>
            <a:lvl4pPr>
              <a:defRPr sz="1800" b="0" i="0">
                <a:latin typeface="Museo Sans 300"/>
                <a:cs typeface="Museo Sans 300"/>
              </a:defRPr>
            </a:lvl4pPr>
            <a:lvl5pPr>
              <a:defRPr sz="1800" b="0" i="0">
                <a:latin typeface="Museo Sans 300"/>
                <a:cs typeface="Museo Sans 30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b="0" i="0">
                <a:latin typeface="Museo Sans 300"/>
                <a:cs typeface="Museo Sans 300"/>
              </a:defRPr>
            </a:lvl1pPr>
            <a:lvl2pPr>
              <a:defRPr sz="2400" b="0" i="0">
                <a:latin typeface="Museo Sans 300"/>
                <a:cs typeface="Museo Sans 300"/>
              </a:defRPr>
            </a:lvl2pPr>
            <a:lvl3pPr>
              <a:defRPr sz="2000" b="0" i="0">
                <a:latin typeface="Museo Sans 300"/>
                <a:cs typeface="Museo Sans 300"/>
              </a:defRPr>
            </a:lvl3pPr>
            <a:lvl4pPr>
              <a:defRPr sz="1800" b="0" i="0">
                <a:latin typeface="Museo Sans 300"/>
                <a:cs typeface="Museo Sans 300"/>
              </a:defRPr>
            </a:lvl4pPr>
            <a:lvl5pPr>
              <a:defRPr sz="1800" b="0" i="0">
                <a:latin typeface="Museo Sans 300"/>
                <a:cs typeface="Museo Sans 30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4183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0" i="0">
                <a:latin typeface="Museo Slab 700"/>
                <a:cs typeface="Museo Slab 700"/>
              </a:defRPr>
            </a:lvl1pPr>
          </a:lstStyle>
          <a:p>
            <a:r>
              <a:rPr lang="en-US" smtClean="0"/>
              <a:t>Click to edit Master title style</a:t>
            </a:r>
            <a:endParaRPr lang="en-US" dirty="0"/>
          </a:p>
        </p:txBody>
      </p:sp>
    </p:spTree>
    <p:extLst>
      <p:ext uri="{BB962C8B-B14F-4D97-AF65-F5344CB8AC3E}">
        <p14:creationId xmlns:p14="http://schemas.microsoft.com/office/powerpoint/2010/main" val="1541457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56690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txStyles>
    <p:titleStyle>
      <a:lvl1pPr algn="ctr" defTabSz="457200" rtl="0" eaLnBrk="1" latinLnBrk="0" hangingPunct="1">
        <a:spcBef>
          <a:spcPct val="0"/>
        </a:spcBef>
        <a:buNone/>
        <a:defRPr sz="4000" b="0" i="0" kern="1200">
          <a:solidFill>
            <a:schemeClr val="tx1"/>
          </a:solidFill>
          <a:latin typeface="Museo Slab 700"/>
          <a:ea typeface="+mj-ea"/>
          <a:cs typeface="Museo Slab 70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useo Sans 300"/>
          <a:ea typeface="+mn-ea"/>
          <a:cs typeface="Museo Sans 300"/>
        </a:defRPr>
      </a:lvl1pPr>
      <a:lvl2pPr marL="742950" indent="-285750" algn="l" defTabSz="457200" rtl="0" eaLnBrk="1" latinLnBrk="0" hangingPunct="1">
        <a:spcBef>
          <a:spcPct val="20000"/>
        </a:spcBef>
        <a:buFont typeface="Arial"/>
        <a:buChar char="–"/>
        <a:defRPr sz="2800" b="0" i="0" kern="1200">
          <a:solidFill>
            <a:schemeClr val="tx1"/>
          </a:solidFill>
          <a:latin typeface="Museo Sans 300"/>
          <a:ea typeface="+mn-ea"/>
          <a:cs typeface="Museo Sans 300"/>
        </a:defRPr>
      </a:lvl2pPr>
      <a:lvl3pPr marL="1143000" indent="-228600" algn="l" defTabSz="457200" rtl="0" eaLnBrk="1" latinLnBrk="0" hangingPunct="1">
        <a:spcBef>
          <a:spcPct val="20000"/>
        </a:spcBef>
        <a:buFont typeface="Arial"/>
        <a:buChar char="•"/>
        <a:defRPr sz="2400" b="0" i="0" kern="1200">
          <a:solidFill>
            <a:schemeClr val="tx1"/>
          </a:solidFill>
          <a:latin typeface="Museo Sans 300"/>
          <a:ea typeface="+mn-ea"/>
          <a:cs typeface="Museo Sans 300"/>
        </a:defRPr>
      </a:lvl3pPr>
      <a:lvl4pPr marL="1600200" indent="-228600" algn="l" defTabSz="457200" rtl="0" eaLnBrk="1" latinLnBrk="0" hangingPunct="1">
        <a:spcBef>
          <a:spcPct val="20000"/>
        </a:spcBef>
        <a:buFont typeface="Arial"/>
        <a:buChar char="–"/>
        <a:defRPr sz="2000" b="0" i="0" kern="1200">
          <a:solidFill>
            <a:schemeClr val="tx1"/>
          </a:solidFill>
          <a:latin typeface="Museo Sans 300"/>
          <a:ea typeface="+mn-ea"/>
          <a:cs typeface="Museo Sans 300"/>
        </a:defRPr>
      </a:lvl4pPr>
      <a:lvl5pPr marL="2057400" indent="-228600" algn="l" defTabSz="457200" rtl="0" eaLnBrk="1" latinLnBrk="0" hangingPunct="1">
        <a:spcBef>
          <a:spcPct val="20000"/>
        </a:spcBef>
        <a:buFont typeface="Arial"/>
        <a:buChar char="»"/>
        <a:defRPr sz="2000" b="0" i="0" kern="1200">
          <a:solidFill>
            <a:schemeClr val="tx1"/>
          </a:solidFill>
          <a:latin typeface="Museo Sans 300"/>
          <a:ea typeface="+mn-ea"/>
          <a:cs typeface="Museo Sans 3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otal 1"/>
          <p:cNvSpPr>
            <a:spLocks noGrp="1"/>
          </p:cNvSpPr>
          <p:nvPr>
            <p:ph type="ctrTitle"/>
          </p:nvPr>
        </p:nvSpPr>
        <p:spPr/>
        <p:txBody>
          <a:bodyPr>
            <a:normAutofit fontScale="90000"/>
          </a:bodyPr>
          <a:lstStyle/>
          <a:p>
            <a:r>
              <a:rPr lang="en-US" dirty="0" smtClean="0"/>
              <a:t>Panning for Gold, Discovering your Financial Resources</a:t>
            </a:r>
            <a:endParaRPr lang="en-US" dirty="0"/>
          </a:p>
        </p:txBody>
      </p:sp>
      <p:sp>
        <p:nvSpPr>
          <p:cNvPr id="3" name="Fo-thiotal 2"/>
          <p:cNvSpPr>
            <a:spLocks noGrp="1"/>
          </p:cNvSpPr>
          <p:nvPr>
            <p:ph type="subTitle" idx="1"/>
          </p:nvPr>
        </p:nvSpPr>
        <p:spPr>
          <a:xfrm>
            <a:off x="685800" y="4937760"/>
            <a:ext cx="7772400" cy="987481"/>
          </a:xfrm>
        </p:spPr>
        <p:txBody>
          <a:bodyPr>
            <a:noAutofit/>
          </a:bodyPr>
          <a:lstStyle/>
          <a:p>
            <a:r>
              <a:rPr lang="en-US" sz="2800" dirty="0"/>
              <a:t>Part </a:t>
            </a:r>
            <a:r>
              <a:rPr lang="en-US" sz="2800" dirty="0" smtClean="0"/>
              <a:t>2: “Building Profitable Council and </a:t>
            </a:r>
          </a:p>
          <a:p>
            <a:r>
              <a:rPr lang="en-US" sz="2800" dirty="0" smtClean="0"/>
              <a:t>Community Relationships”</a:t>
            </a:r>
            <a:endParaRPr lang="en-US" sz="2800" dirty="0"/>
          </a:p>
        </p:txBody>
      </p:sp>
      <p:pic>
        <p:nvPicPr>
          <p:cNvPr id="5" name="Intro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68075" y="6327668"/>
            <a:ext cx="609600" cy="609600"/>
          </a:xfrm>
          <a:prstGeom prst="rect">
            <a:avLst/>
          </a:prstGeom>
        </p:spPr>
      </p:pic>
    </p:spTree>
    <p:extLst>
      <p:ext uri="{BB962C8B-B14F-4D97-AF65-F5344CB8AC3E}">
        <p14:creationId xmlns:p14="http://schemas.microsoft.com/office/powerpoint/2010/main" val="4084935718"/>
      </p:ext>
    </p:extLst>
  </p:cSld>
  <p:clrMapOvr>
    <a:masterClrMapping/>
  </p:clrMapOvr>
  <mc:AlternateContent xmlns:mc="http://schemas.openxmlformats.org/markup-compatibility/2006" xmlns:p14="http://schemas.microsoft.com/office/powerpoint/2010/main">
    <mc:Choice Requires="p14">
      <p:transition spd="slow" p14:dur="1400" advClick="0" advTm="60000">
        <p14:ripple/>
      </p:transition>
    </mc:Choice>
    <mc:Fallback xmlns="">
      <p:transition spd="slow" advClick="0"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otal 1"/>
          <p:cNvSpPr>
            <a:spLocks noGrp="1"/>
          </p:cNvSpPr>
          <p:nvPr>
            <p:ph type="title"/>
          </p:nvPr>
        </p:nvSpPr>
        <p:spPr>
          <a:xfrm>
            <a:off x="457200" y="1822084"/>
            <a:ext cx="8229600" cy="1143000"/>
          </a:xfrm>
        </p:spPr>
        <p:txBody>
          <a:bodyPr>
            <a:normAutofit fontScale="90000"/>
          </a:bodyPr>
          <a:lstStyle/>
          <a:p>
            <a:r>
              <a:rPr lang="en-US" i="1" dirty="0" smtClean="0"/>
              <a:t>What are ways that we can further develop a positive impression of our Lodge and strengthen our relationships with our Council and Community? </a:t>
            </a:r>
            <a:endParaRPr lang="en-US" dirty="0"/>
          </a:p>
        </p:txBody>
      </p:sp>
      <p:pic>
        <p:nvPicPr>
          <p:cNvPr id="4" name="What's in a Syllab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18089" y="5929544"/>
            <a:ext cx="609600" cy="609600"/>
          </a:xfrm>
          <a:prstGeom prst="rect">
            <a:avLst/>
          </a:prstGeom>
        </p:spPr>
      </p:pic>
    </p:spTree>
    <p:extLst>
      <p:ext uri="{BB962C8B-B14F-4D97-AF65-F5344CB8AC3E}">
        <p14:creationId xmlns:p14="http://schemas.microsoft.com/office/powerpoint/2010/main" val="2014770390"/>
      </p:ext>
    </p:extLst>
  </p:cSld>
  <p:clrMapOvr>
    <a:masterClrMapping/>
  </p:clrMapOvr>
  <mc:AlternateContent xmlns:mc="http://schemas.openxmlformats.org/markup-compatibility/2006" xmlns:p14="http://schemas.microsoft.com/office/powerpoint/2010/main">
    <mc:Choice Requires="p14">
      <p:transition spd="slow" p14:dur="1400" advTm="49000">
        <p14:ripple/>
      </p:transition>
    </mc:Choice>
    <mc:Fallback xmlns="">
      <p:transition spd="slow" advTm="4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otal 1"/>
          <p:cNvSpPr>
            <a:spLocks noGrp="1"/>
          </p:cNvSpPr>
          <p:nvPr>
            <p:ph type="title"/>
          </p:nvPr>
        </p:nvSpPr>
        <p:spPr>
          <a:xfrm>
            <a:off x="457200" y="1417638"/>
            <a:ext cx="8229600" cy="1143000"/>
          </a:xfrm>
        </p:spPr>
        <p:txBody>
          <a:bodyPr>
            <a:normAutofit fontScale="90000"/>
          </a:bodyPr>
          <a:lstStyle/>
          <a:p>
            <a:pPr lvl="0"/>
            <a:r>
              <a:rPr lang="en-US" b="1" dirty="0" smtClean="0"/>
              <a:t>Who are the Stakeholders in our Council?</a:t>
            </a:r>
            <a:endParaRPr lang="en-US" dirty="0"/>
          </a:p>
        </p:txBody>
      </p:sp>
      <p:pic>
        <p:nvPicPr>
          <p:cNvPr id="4" name="Title of Sess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1718" y="6126163"/>
            <a:ext cx="609600" cy="609600"/>
          </a:xfrm>
          <a:prstGeom prst="rect">
            <a:avLst/>
          </a:prstGeom>
        </p:spPr>
      </p:pic>
    </p:spTree>
    <p:extLst>
      <p:ext uri="{BB962C8B-B14F-4D97-AF65-F5344CB8AC3E}">
        <p14:creationId xmlns:p14="http://schemas.microsoft.com/office/powerpoint/2010/main" val="1993992177"/>
      </p:ext>
    </p:extLst>
  </p:cSld>
  <p:clrMapOvr>
    <a:masterClrMapping/>
  </p:clrMapOvr>
  <mc:AlternateContent xmlns:mc="http://schemas.openxmlformats.org/markup-compatibility/2006" xmlns:p14="http://schemas.microsoft.com/office/powerpoint/2010/main">
    <mc:Choice Requires="p14">
      <p:transition spd="slow" p14:dur="1400" advTm="75000">
        <p14:ripple/>
      </p:transition>
    </mc:Choice>
    <mc:Fallback xmlns="">
      <p:transition spd="slow" advTm="7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lèidheadair-àite susbaint 2"/>
          <p:cNvSpPr>
            <a:spLocks noGrp="1"/>
          </p:cNvSpPr>
          <p:nvPr>
            <p:ph idx="1"/>
          </p:nvPr>
        </p:nvSpPr>
        <p:spPr>
          <a:xfrm>
            <a:off x="457200" y="886265"/>
            <a:ext cx="8229600" cy="4525963"/>
          </a:xfrm>
        </p:spPr>
        <p:txBody>
          <a:bodyPr>
            <a:normAutofit fontScale="77500" lnSpcReduction="20000"/>
          </a:bodyPr>
          <a:lstStyle/>
          <a:p>
            <a:pPr lvl="0"/>
            <a:r>
              <a:rPr lang="en-US" dirty="0" smtClean="0"/>
              <a:t>Key Three</a:t>
            </a:r>
            <a:endParaRPr lang="en-US" sz="4000" dirty="0" smtClean="0"/>
          </a:p>
          <a:p>
            <a:pPr lvl="1"/>
            <a:r>
              <a:rPr lang="en-US" dirty="0" smtClean="0"/>
              <a:t>Council President</a:t>
            </a:r>
            <a:endParaRPr lang="en-US" sz="3600" dirty="0" smtClean="0"/>
          </a:p>
          <a:p>
            <a:pPr lvl="1"/>
            <a:r>
              <a:rPr lang="en-US" dirty="0" smtClean="0"/>
              <a:t>Council Commissioner</a:t>
            </a:r>
            <a:endParaRPr lang="en-US" sz="3600" dirty="0" smtClean="0"/>
          </a:p>
          <a:p>
            <a:pPr lvl="1"/>
            <a:r>
              <a:rPr lang="en-US" dirty="0" smtClean="0"/>
              <a:t>Scout Executive</a:t>
            </a:r>
            <a:endParaRPr lang="en-US" sz="3600" dirty="0" smtClean="0"/>
          </a:p>
          <a:p>
            <a:pPr>
              <a:buNone/>
            </a:pPr>
            <a:endParaRPr lang="en-US" sz="4000" dirty="0" smtClean="0"/>
          </a:p>
          <a:p>
            <a:pPr lvl="0"/>
            <a:r>
              <a:rPr lang="en-US" dirty="0" smtClean="0"/>
              <a:t>Professional Staff</a:t>
            </a:r>
            <a:endParaRPr lang="en-US" sz="4000" dirty="0" smtClean="0"/>
          </a:p>
          <a:p>
            <a:pPr lvl="1"/>
            <a:r>
              <a:rPr lang="en-US" dirty="0" smtClean="0"/>
              <a:t>District Executives</a:t>
            </a:r>
            <a:endParaRPr lang="en-US" sz="3600" dirty="0" smtClean="0"/>
          </a:p>
          <a:p>
            <a:pPr lvl="1"/>
            <a:r>
              <a:rPr lang="en-US" dirty="0" smtClean="0"/>
              <a:t>Camp Director</a:t>
            </a:r>
            <a:endParaRPr lang="en-US" sz="3600" dirty="0" smtClean="0"/>
          </a:p>
          <a:p>
            <a:pPr lvl="1"/>
            <a:r>
              <a:rPr lang="en-US" dirty="0" smtClean="0"/>
              <a:t>Director of Development-Fundraising</a:t>
            </a:r>
            <a:endParaRPr lang="en-US" sz="3600" dirty="0" smtClean="0"/>
          </a:p>
          <a:p>
            <a:pPr lvl="1"/>
            <a:r>
              <a:rPr lang="en-US" dirty="0" smtClean="0"/>
              <a:t>Lodge Staff Advisor</a:t>
            </a:r>
            <a:endParaRPr lang="en-US" sz="3600" dirty="0" smtClean="0"/>
          </a:p>
          <a:p>
            <a:pPr>
              <a:buNone/>
            </a:pPr>
            <a:endParaRPr lang="en-US" sz="4000" dirty="0" smtClean="0"/>
          </a:p>
          <a:p>
            <a:pPr lvl="0"/>
            <a:r>
              <a:rPr lang="en-US" dirty="0" smtClean="0"/>
              <a:t>Council Board Members</a:t>
            </a:r>
            <a:endParaRPr lang="en-US" sz="4000" dirty="0"/>
          </a:p>
        </p:txBody>
      </p:sp>
      <p:pic>
        <p:nvPicPr>
          <p:cNvPr id="4" name="Descripton of Sess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36290" y="6204930"/>
            <a:ext cx="609600" cy="609600"/>
          </a:xfrm>
          <a:prstGeom prst="rect">
            <a:avLst/>
          </a:prstGeom>
        </p:spPr>
      </p:pic>
    </p:spTree>
    <p:extLst>
      <p:ext uri="{BB962C8B-B14F-4D97-AF65-F5344CB8AC3E}">
        <p14:creationId xmlns:p14="http://schemas.microsoft.com/office/powerpoint/2010/main" val="242698662"/>
      </p:ext>
    </p:extLst>
  </p:cSld>
  <p:clrMapOvr>
    <a:masterClrMapping/>
  </p:clrMapOvr>
  <mc:AlternateContent xmlns:mc="http://schemas.openxmlformats.org/markup-compatibility/2006" xmlns:p14="http://schemas.microsoft.com/office/powerpoint/2010/main">
    <mc:Choice Requires="p14">
      <p:transition spd="slow" p14:dur="1400" advTm="28500">
        <p14:ripple/>
      </p:transition>
    </mc:Choice>
    <mc:Fallback xmlns="">
      <p:transition spd="slow" advTm="28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87" fill="hold"/>
                                        <p:tgtEl>
                                          <p:spTgt spid="4"/>
                                        </p:tgtEl>
                                      </p:cBhvr>
                                    </p:cmd>
                                  </p:childTnLst>
                                </p:cTn>
                              </p:par>
                              <p:par>
                                <p:cTn id="7" presetID="6" presetClass="entr" presetSubtype="16" fill="hold" grpId="0" nodeType="withEffect">
                                  <p:stCondLst>
                                    <p:cond delay="5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circle(in)">
                                      <p:cBhvr>
                                        <p:cTn id="9" dur="2000"/>
                                        <p:tgtEl>
                                          <p:spTgt spid="3">
                                            <p:txEl>
                                              <p:pRg st="0" end="0"/>
                                            </p:txEl>
                                          </p:spTgt>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ircle(in)">
                                      <p:cBhvr>
                                        <p:cTn id="18" dur="2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circle(in)">
                                      <p:cBhvr>
                                        <p:cTn id="29" dur="2000"/>
                                        <p:tgtEl>
                                          <p:spTgt spid="3">
                                            <p:txEl>
                                              <p:pRg st="7" end="7"/>
                                            </p:txEl>
                                          </p:spTgt>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circle(in)">
                                      <p:cBhvr>
                                        <p:cTn id="32" dur="2000"/>
                                        <p:tgtEl>
                                          <p:spTgt spid="3">
                                            <p:txEl>
                                              <p:pRg st="8" end="8"/>
                                            </p:txEl>
                                          </p:spTgt>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circle(in)">
                                      <p:cBhvr>
                                        <p:cTn id="35" dur="2000"/>
                                        <p:tgtEl>
                                          <p:spTgt spid="3">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circle(in)">
                                      <p:cBhvr>
                                        <p:cTn id="40"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lèidheadair-àite susbaint 2"/>
          <p:cNvSpPr>
            <a:spLocks noGrp="1"/>
          </p:cNvSpPr>
          <p:nvPr>
            <p:ph idx="1"/>
          </p:nvPr>
        </p:nvSpPr>
        <p:spPr>
          <a:xfrm>
            <a:off x="457200" y="436098"/>
            <a:ext cx="8229600" cy="5690065"/>
          </a:xfrm>
        </p:spPr>
        <p:txBody>
          <a:bodyPr/>
          <a:lstStyle/>
          <a:p>
            <a:pPr lvl="0" algn="ctr">
              <a:buNone/>
            </a:pPr>
            <a:endParaRPr lang="en-US" b="1" dirty="0" smtClean="0"/>
          </a:p>
          <a:p>
            <a:pPr lvl="0" algn="ctr">
              <a:buNone/>
            </a:pPr>
            <a:endParaRPr lang="en-US" b="1" dirty="0" smtClean="0"/>
          </a:p>
          <a:p>
            <a:pPr lvl="0" algn="ctr">
              <a:buNone/>
            </a:pPr>
            <a:r>
              <a:rPr lang="en-US" b="1" dirty="0" smtClean="0"/>
              <a:t>Who – What are the Stakeholders </a:t>
            </a:r>
          </a:p>
          <a:p>
            <a:pPr lvl="0" algn="ctr">
              <a:buNone/>
            </a:pPr>
            <a:r>
              <a:rPr lang="en-US" b="1" dirty="0" smtClean="0"/>
              <a:t>in our Communities?</a:t>
            </a:r>
            <a:endParaRPr lang="en-US" dirty="0" smtClean="0"/>
          </a:p>
          <a:p>
            <a:pPr algn="ctr">
              <a:buNone/>
            </a:pPr>
            <a:endParaRPr lang="en-US" dirty="0" smtClean="0"/>
          </a:p>
          <a:p>
            <a:pPr algn="ctr">
              <a:buNone/>
            </a:pPr>
            <a:endParaRPr lang="en-US" dirty="0"/>
          </a:p>
        </p:txBody>
      </p:sp>
      <p:pic>
        <p:nvPicPr>
          <p:cNvPr id="5" name="Learning Objectiv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4000" y="6339942"/>
            <a:ext cx="609600" cy="609600"/>
          </a:xfrm>
          <a:prstGeom prst="rect">
            <a:avLst/>
          </a:prstGeom>
        </p:spPr>
      </p:pic>
    </p:spTree>
    <p:extLst>
      <p:ext uri="{BB962C8B-B14F-4D97-AF65-F5344CB8AC3E}">
        <p14:creationId xmlns:p14="http://schemas.microsoft.com/office/powerpoint/2010/main" val="1877197160"/>
      </p:ext>
    </p:extLst>
  </p:cSld>
  <p:clrMapOvr>
    <a:masterClrMapping/>
  </p:clrMapOvr>
  <mc:AlternateContent xmlns:mc="http://schemas.openxmlformats.org/markup-compatibility/2006" xmlns:p14="http://schemas.microsoft.com/office/powerpoint/2010/main">
    <mc:Choice Requires="p14">
      <p:transition spd="slow" p14:dur="1400" advTm="97000">
        <p14:ripple/>
      </p:transition>
    </mc:Choice>
    <mc:Fallback xmlns="">
      <p:transition spd="slow" advTm="9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3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19" y="886265"/>
            <a:ext cx="8510875" cy="4712677"/>
          </a:xfrm>
        </p:spPr>
        <p:txBody>
          <a:bodyPr>
            <a:normAutofit fontScale="62500" lnSpcReduction="20000"/>
          </a:bodyPr>
          <a:lstStyle/>
          <a:p>
            <a:endParaRPr lang="en-US" dirty="0" smtClean="0"/>
          </a:p>
          <a:p>
            <a:pPr>
              <a:buNone/>
            </a:pPr>
            <a:r>
              <a:rPr lang="en-US" dirty="0" smtClean="0"/>
              <a:t>	A.	Individuals</a:t>
            </a:r>
          </a:p>
          <a:p>
            <a:pPr>
              <a:buNone/>
            </a:pPr>
            <a:r>
              <a:rPr lang="en-US" dirty="0" smtClean="0"/>
              <a:t>		1.	Community Leaders</a:t>
            </a:r>
          </a:p>
          <a:p>
            <a:pPr>
              <a:buNone/>
            </a:pPr>
            <a:r>
              <a:rPr lang="en-US" dirty="0" smtClean="0"/>
              <a:t>		2.	Business Leaders</a:t>
            </a:r>
          </a:p>
          <a:p>
            <a:pPr>
              <a:buNone/>
            </a:pPr>
            <a:r>
              <a:rPr lang="en-US" dirty="0" smtClean="0"/>
              <a:t> </a:t>
            </a:r>
          </a:p>
          <a:p>
            <a:pPr>
              <a:buNone/>
            </a:pPr>
            <a:r>
              <a:rPr lang="en-US" dirty="0" smtClean="0"/>
              <a:t>	B.	Businesses and Corporations</a:t>
            </a:r>
          </a:p>
          <a:p>
            <a:pPr>
              <a:buNone/>
            </a:pPr>
            <a:r>
              <a:rPr lang="en-US" dirty="0" smtClean="0"/>
              <a:t>		1.	Survey Members to determine their employers</a:t>
            </a:r>
          </a:p>
          <a:p>
            <a:pPr>
              <a:buNone/>
            </a:pPr>
            <a:r>
              <a:rPr lang="en-US" dirty="0" smtClean="0"/>
              <a:t>			a.	Matching gift opportunities</a:t>
            </a:r>
          </a:p>
          <a:p>
            <a:pPr>
              <a:buNone/>
            </a:pPr>
            <a:r>
              <a:rPr lang="en-US" dirty="0" smtClean="0"/>
              <a:t>			b. 	Gifts in Kind</a:t>
            </a:r>
          </a:p>
          <a:p>
            <a:pPr>
              <a:buNone/>
            </a:pPr>
            <a:r>
              <a:rPr lang="en-US" dirty="0" smtClean="0"/>
              <a:t> </a:t>
            </a:r>
          </a:p>
          <a:p>
            <a:pPr>
              <a:buNone/>
            </a:pPr>
            <a:r>
              <a:rPr lang="en-US" dirty="0" smtClean="0"/>
              <a:t>	C.	Service, Environmental and Outdoor non-profit organizations</a:t>
            </a:r>
          </a:p>
          <a:p>
            <a:pPr>
              <a:buNone/>
            </a:pPr>
            <a:r>
              <a:rPr lang="en-US" dirty="0" smtClean="0"/>
              <a:t>		1.	Common interests</a:t>
            </a:r>
          </a:p>
          <a:p>
            <a:pPr>
              <a:buNone/>
            </a:pPr>
            <a:r>
              <a:rPr lang="en-US" dirty="0" smtClean="0"/>
              <a:t>		2.	Opportunities for joint projects</a:t>
            </a:r>
          </a:p>
          <a:p>
            <a:pPr>
              <a:buNone/>
            </a:pPr>
            <a:r>
              <a:rPr lang="en-US" dirty="0" smtClean="0"/>
              <a:t>			(</a:t>
            </a:r>
            <a:r>
              <a:rPr lang="en-US" i="1" dirty="0" smtClean="0"/>
              <a:t>Example: Organization provides trees for planting at camp in 			buffer zones or to reduce run-off)</a:t>
            </a:r>
            <a:endParaRPr lang="en-US" dirty="0" smtClean="0"/>
          </a:p>
          <a:p>
            <a:pPr>
              <a:buNone/>
            </a:pPr>
            <a:endParaRPr lang="en-US" dirty="0"/>
          </a:p>
        </p:txBody>
      </p:sp>
      <p:pic>
        <p:nvPicPr>
          <p:cNvPr id="4" name="Training Material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68075" y="6364490"/>
            <a:ext cx="609600" cy="609600"/>
          </a:xfrm>
          <a:prstGeom prst="rect">
            <a:avLst/>
          </a:prstGeom>
        </p:spPr>
      </p:pic>
    </p:spTree>
    <p:extLst>
      <p:ext uri="{BB962C8B-B14F-4D97-AF65-F5344CB8AC3E}">
        <p14:creationId xmlns:p14="http://schemas.microsoft.com/office/powerpoint/2010/main" val="822098370"/>
      </p:ext>
    </p:extLst>
  </p:cSld>
  <p:clrMapOvr>
    <a:masterClrMapping/>
  </p:clrMapOvr>
  <mc:AlternateContent xmlns:mc="http://schemas.openxmlformats.org/markup-compatibility/2006" xmlns:p14="http://schemas.microsoft.com/office/powerpoint/2010/main">
    <mc:Choice Requires="p14">
      <p:transition spd="slow" p14:dur="1400" advTm="60000">
        <p14:ripple/>
      </p:transition>
    </mc:Choice>
    <mc:Fallback xmlns="">
      <p:transition spd="slow"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terial to be Tau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43528" y="6248400"/>
            <a:ext cx="609600" cy="609600"/>
          </a:xfrm>
          <a:prstGeom prst="rect">
            <a:avLst/>
          </a:prstGeom>
        </p:spPr>
      </p:pic>
      <p:sp>
        <p:nvSpPr>
          <p:cNvPr id="5" name="Content Placeholder 4"/>
          <p:cNvSpPr>
            <a:spLocks noGrp="1"/>
          </p:cNvSpPr>
          <p:nvPr>
            <p:ph idx="1"/>
          </p:nvPr>
        </p:nvSpPr>
        <p:spPr>
          <a:xfrm>
            <a:off x="457200" y="1364566"/>
            <a:ext cx="8229600" cy="4525963"/>
          </a:xfrm>
        </p:spPr>
        <p:txBody>
          <a:bodyPr>
            <a:normAutofit fontScale="77500" lnSpcReduction="20000"/>
          </a:bodyPr>
          <a:lstStyle/>
          <a:p>
            <a:pPr>
              <a:buNone/>
            </a:pPr>
            <a:r>
              <a:rPr lang="en-US" dirty="0" smtClean="0"/>
              <a:t>“It Starts With Us.” </a:t>
            </a:r>
          </a:p>
          <a:p>
            <a:r>
              <a:rPr lang="en-US" dirty="0" smtClean="0"/>
              <a:t>Lodge leadership needs to be proactive in initiating and developing mutually beneficial relationships with our Council and our Community. Relationships must be sustainable and need to be continued on an ongoing basis through regular contact with key Stakeholders and participation in Council and Community events.</a:t>
            </a:r>
          </a:p>
          <a:p>
            <a:r>
              <a:rPr lang="en-US" dirty="0" smtClean="0"/>
              <a:t>By developing stronger, positive and lasting relationships with Council and Community the Lodge can improve its ability to develop and obtain support from the Council and Community for its fundraising and service projects.</a:t>
            </a:r>
          </a:p>
          <a:p>
            <a:endParaRPr lang="en-US" dirty="0"/>
          </a:p>
        </p:txBody>
      </p:sp>
      <p:sp>
        <p:nvSpPr>
          <p:cNvPr id="9" name="TextBox 8"/>
          <p:cNvSpPr txBox="1"/>
          <p:nvPr/>
        </p:nvSpPr>
        <p:spPr>
          <a:xfrm>
            <a:off x="1716258" y="407963"/>
            <a:ext cx="5528604" cy="646331"/>
          </a:xfrm>
          <a:prstGeom prst="rect">
            <a:avLst/>
          </a:prstGeom>
          <a:noFill/>
        </p:spPr>
        <p:txBody>
          <a:bodyPr wrap="square" rtlCol="0">
            <a:spAutoFit/>
          </a:bodyPr>
          <a:lstStyle/>
          <a:p>
            <a:pPr algn="ctr"/>
            <a:r>
              <a:rPr lang="en-US" sz="3600" dirty="0" smtClean="0"/>
              <a:t>CONCLUSION</a:t>
            </a:r>
            <a:endParaRPr lang="en-US" sz="3600" dirty="0"/>
          </a:p>
        </p:txBody>
      </p:sp>
    </p:spTree>
    <p:extLst>
      <p:ext uri="{BB962C8B-B14F-4D97-AF65-F5344CB8AC3E}">
        <p14:creationId xmlns:p14="http://schemas.microsoft.com/office/powerpoint/2010/main" val="2868642162"/>
      </p:ext>
    </p:extLst>
  </p:cSld>
  <p:clrMapOvr>
    <a:masterClrMapping/>
  </p:clrMapOvr>
  <mc:AlternateContent xmlns:mc="http://schemas.openxmlformats.org/markup-compatibility/2006" xmlns:p14="http://schemas.microsoft.com/office/powerpoint/2010/main">
    <mc:Choice Requires="p14">
      <p:transition spd="slow" p14:dur="1400" advTm="147000">
        <p14:ripple/>
      </p:transition>
    </mc:Choice>
    <mc:Fallback xmlns="">
      <p:transition spd="slow" advTm="14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For Training Resources and More Information Visit:</a:t>
            </a:r>
            <a:endParaRPr lang="en-US" dirty="0"/>
          </a:p>
        </p:txBody>
      </p:sp>
      <p:sp>
        <p:nvSpPr>
          <p:cNvPr id="3" name="Subtitle 2"/>
          <p:cNvSpPr>
            <a:spLocks noGrp="1"/>
          </p:cNvSpPr>
          <p:nvPr>
            <p:ph type="subTitle" idx="1"/>
          </p:nvPr>
        </p:nvSpPr>
        <p:spPr/>
        <p:txBody>
          <a:bodyPr/>
          <a:lstStyle/>
          <a:p>
            <a:r>
              <a:rPr lang="en-US" dirty="0">
                <a:solidFill>
                  <a:schemeClr val="tx1"/>
                </a:solidFill>
              </a:rPr>
              <a:t>http://training.oa-bsa.org/noac2015</a:t>
            </a:r>
          </a:p>
        </p:txBody>
      </p:sp>
    </p:spTree>
    <p:extLst>
      <p:ext uri="{BB962C8B-B14F-4D97-AF65-F5344CB8AC3E}">
        <p14:creationId xmlns:p14="http://schemas.microsoft.com/office/powerpoint/2010/main" val="4278126301"/>
      </p:ext>
    </p:extLst>
  </p:cSld>
  <p:clrMapOvr>
    <a:masterClrMapping/>
  </p:clrMapOvr>
</p:sld>
</file>

<file path=ppt/theme/theme1.xml><?xml version="1.0" encoding="utf-8"?>
<a:theme xmlns:a="http://schemas.openxmlformats.org/drawingml/2006/main" name="NOAC Staff Train the Trainer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NOAC Staff Train the Trainer 1" id="{D7DCCBE7-C45B-43DA-88BD-97C308FDB1B2}" vid="{8D815DAB-991E-4B80-9A9D-EA3E1DAB241A}"/>
    </a:ext>
  </a:extLst>
</a:theme>
</file>

<file path=docProps/app.xml><?xml version="1.0" encoding="utf-8"?>
<Properties xmlns="http://schemas.openxmlformats.org/officeDocument/2006/extended-properties" xmlns:vt="http://schemas.openxmlformats.org/officeDocument/2006/docPropsVTypes">
  <Template>NOAC Staff Train the Trainer 1</Template>
  <TotalTime>93</TotalTime>
  <Words>184</Words>
  <Application>Microsoft Office PowerPoint</Application>
  <PresentationFormat>On-screen Show (4:3)</PresentationFormat>
  <Paragraphs>41</Paragraphs>
  <Slides>8</Slides>
  <Notes>0</Notes>
  <HiddenSlides>0</HiddenSlides>
  <MMClips>7</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NOAC Staff Train the Trainer 1</vt:lpstr>
      <vt:lpstr>Panning for Gold, Discovering your Financial Resources</vt:lpstr>
      <vt:lpstr>What are ways that we can further develop a positive impression of our Lodge and strengthen our relationships with our Council and Community? </vt:lpstr>
      <vt:lpstr>Who are the Stakeholders in our Council?</vt:lpstr>
      <vt:lpstr>PowerPoint Presentation</vt:lpstr>
      <vt:lpstr>PowerPoint Presentation</vt:lpstr>
      <vt:lpstr>PowerPoint Presentation</vt:lpstr>
      <vt:lpstr>PowerPoint Presentation</vt:lpstr>
      <vt:lpstr>For Training Resources and More Information Visit:</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 the Trainer for the NOAC 2015 Training Staff</dc:title>
  <dc:creator>Michelle</dc:creator>
  <cp:lastModifiedBy>Jake Torpey</cp:lastModifiedBy>
  <cp:revision>10</cp:revision>
  <dcterms:created xsi:type="dcterms:W3CDTF">2015-06-05T19:22:57Z</dcterms:created>
  <dcterms:modified xsi:type="dcterms:W3CDTF">2015-07-13T15:48:39Z</dcterms:modified>
</cp:coreProperties>
</file>