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87130"/>
            <a:ext cx="7772400" cy="773957"/>
          </a:xfrm>
        </p:spPr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87801"/>
            <a:ext cx="7772400" cy="660767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Museo Slab 300"/>
                <a:cs typeface="Museo Slab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6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300"/>
                <a:cs typeface="Museo Sans 300"/>
              </a:defRPr>
            </a:lvl1pPr>
            <a:lvl2pPr>
              <a:defRPr b="0" i="0">
                <a:latin typeface="Museo Sans 300"/>
                <a:cs typeface="Museo Sans 300"/>
              </a:defRPr>
            </a:lvl2pPr>
            <a:lvl3pPr>
              <a:defRPr b="0" i="0">
                <a:latin typeface="Museo Sans 300"/>
                <a:cs typeface="Museo Sans 300"/>
              </a:defRPr>
            </a:lvl3pPr>
            <a:lvl4pPr>
              <a:defRPr b="0" i="0">
                <a:latin typeface="Museo Sans 300"/>
                <a:cs typeface="Museo Sans 300"/>
              </a:defRPr>
            </a:lvl4pPr>
            <a:lvl5pPr>
              <a:defRPr b="0" i="0">
                <a:latin typeface="Museo Sans 300"/>
                <a:cs typeface="Museo Sans 30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3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0">
                <a:latin typeface="Museo Sans 300"/>
                <a:cs typeface="Museo Sans 300"/>
              </a:defRPr>
            </a:lvl1pPr>
            <a:lvl2pPr>
              <a:defRPr sz="2400" b="0" i="0">
                <a:latin typeface="Museo Sans 300"/>
                <a:cs typeface="Museo Sans 300"/>
              </a:defRPr>
            </a:lvl2pPr>
            <a:lvl3pPr>
              <a:defRPr sz="2000" b="0" i="0">
                <a:latin typeface="Museo Sans 300"/>
                <a:cs typeface="Museo Sans 300"/>
              </a:defRPr>
            </a:lvl3pPr>
            <a:lvl4pPr>
              <a:defRPr sz="1800" b="0" i="0">
                <a:latin typeface="Museo Sans 300"/>
                <a:cs typeface="Museo Sans 300"/>
              </a:defRPr>
            </a:lvl4pPr>
            <a:lvl5pPr>
              <a:defRPr sz="1800" b="0" i="0">
                <a:latin typeface="Museo Sans 300"/>
                <a:cs typeface="Museo Sans 30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0" i="0">
                <a:latin typeface="Museo Sans 300"/>
                <a:cs typeface="Museo Sans 300"/>
              </a:defRPr>
            </a:lvl1pPr>
            <a:lvl2pPr>
              <a:defRPr sz="2400" b="0" i="0">
                <a:latin typeface="Museo Sans 300"/>
                <a:cs typeface="Museo Sans 300"/>
              </a:defRPr>
            </a:lvl2pPr>
            <a:lvl3pPr>
              <a:defRPr sz="2000" b="0" i="0">
                <a:latin typeface="Museo Sans 300"/>
                <a:cs typeface="Museo Sans 300"/>
              </a:defRPr>
            </a:lvl3pPr>
            <a:lvl4pPr>
              <a:defRPr sz="1800" b="0" i="0">
                <a:latin typeface="Museo Sans 300"/>
                <a:cs typeface="Museo Sans 300"/>
              </a:defRPr>
            </a:lvl4pPr>
            <a:lvl5pPr>
              <a:defRPr sz="1800" b="0" i="0">
                <a:latin typeface="Museo Sans 300"/>
                <a:cs typeface="Museo Sans 30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18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Museo Slab 700"/>
                <a:cs typeface="Museo Slab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9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Museo Slab 700"/>
          <a:ea typeface="+mj-ea"/>
          <a:cs typeface="Museo Slab 70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useo Sans 300"/>
          <a:ea typeface="+mn-ea"/>
          <a:cs typeface="Museo Sans 3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useo Sans 300"/>
          <a:ea typeface="+mn-ea"/>
          <a:cs typeface="Museo Sans 30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useo Sans 300"/>
          <a:ea typeface="+mn-ea"/>
          <a:cs typeface="Museo Sans 3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useo Sans 300"/>
          <a:ea typeface="+mn-ea"/>
          <a:cs typeface="Museo Sans 3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useo Sans 300"/>
          <a:ea typeface="+mn-ea"/>
          <a:cs typeface="Museo Sans 3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Panning for Gold, Discovering your Financial Resources</a:t>
            </a:r>
            <a:endParaRPr lang="en-US" dirty="0"/>
          </a:p>
        </p:txBody>
      </p:sp>
      <p:sp>
        <p:nvSpPr>
          <p:cNvPr id="3" name="Fo-thiota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Part </a:t>
            </a:r>
            <a:r>
              <a:rPr lang="en-US" dirty="0" smtClean="0"/>
              <a:t>3:“Successful and Sustainable Fundraising”</a:t>
            </a:r>
            <a:endParaRPr lang="en-US" dirty="0"/>
          </a:p>
        </p:txBody>
      </p:sp>
      <p:pic>
        <p:nvPicPr>
          <p:cNvPr id="5" name="Intr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8075" y="6327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0">
        <p14:ripple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PATCHES!!</a:t>
            </a:r>
            <a:endParaRPr lang="en-US" sz="4400" b="1" dirty="0"/>
          </a:p>
        </p:txBody>
      </p:sp>
      <p:pic>
        <p:nvPicPr>
          <p:cNvPr id="1026" name="Picture 2" descr="http://2.bp.blogspot.com/_qwrVPy0LrZ0/TF2lBt2ExoI/AAAAAAAAErA/uv5U8aNdTOc/s1600/pat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256" y="1221276"/>
            <a:ext cx="5828553" cy="4371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“It Starts With Us.”</a:t>
            </a:r>
            <a:r>
              <a:rPr lang="en-US" dirty="0" smtClean="0"/>
              <a:t> </a:t>
            </a:r>
          </a:p>
          <a:p>
            <a:r>
              <a:rPr lang="en-US" dirty="0" smtClean="0"/>
              <a:t>Fundraising needs to be part of your annual Lodge plan and program. Don’t limit your fundraising just to patches or the one annual event you’ve done for decades. </a:t>
            </a:r>
          </a:p>
          <a:p>
            <a:r>
              <a:rPr lang="en-US" dirty="0" smtClean="0"/>
              <a:t>Encourage youth and adult members alike to suggest alternate fundraising ideas and support further investigation and proposals.</a:t>
            </a:r>
          </a:p>
          <a:p>
            <a:r>
              <a:rPr lang="en-US" dirty="0" smtClean="0"/>
              <a:t> Encourage collaboration and delegation to multiple members to work on a fundraising event or project to spread the work around, increase review of plans and costs and broaden exposure and participation from your Lodge, Council and Community. </a:t>
            </a:r>
          </a:p>
          <a:p>
            <a:r>
              <a:rPr lang="en-US" dirty="0" smtClean="0"/>
              <a:t>And remember…</a:t>
            </a:r>
            <a:r>
              <a:rPr lang="en-US" b="1" dirty="0" smtClean="0"/>
              <a:t>*FUNDRAISING RULE # 3: “Keep the FUN in FUNDRAISING!”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Training Resources and More Information Visit: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http://training.oa-bsa.org/noac2015</a:t>
            </a:r>
          </a:p>
        </p:txBody>
      </p:sp>
    </p:spTree>
    <p:extLst>
      <p:ext uri="{BB962C8B-B14F-4D97-AF65-F5344CB8AC3E}">
        <p14:creationId xmlns:p14="http://schemas.microsoft.com/office/powerpoint/2010/main" val="427812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>
          <a:xfrm>
            <a:off x="457200" y="1822084"/>
            <a:ext cx="8229600" cy="1143000"/>
          </a:xfrm>
        </p:spPr>
        <p:txBody>
          <a:bodyPr/>
          <a:lstStyle/>
          <a:p>
            <a:r>
              <a:rPr lang="en-US" b="1" dirty="0" smtClean="0"/>
              <a:t>WHY FUNDRAISE?</a:t>
            </a:r>
            <a:endParaRPr lang="en-US" dirty="0"/>
          </a:p>
        </p:txBody>
      </p:sp>
      <p:pic>
        <p:nvPicPr>
          <p:cNvPr id="4" name="What's in a Syllabus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8089" y="592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9000">
        <p14:ripple/>
      </p:transition>
    </mc:Choice>
    <mc:Fallback xmlns="">
      <p:transition spd="slow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975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Purpose of “fundraising” to raise funds (money) for the Lodge, but is it just money?</a:t>
            </a:r>
          </a:p>
          <a:p>
            <a:r>
              <a:rPr lang="en-US" dirty="0" smtClean="0"/>
              <a:t>Money is fungible – that which is received for one use can free funds for another use</a:t>
            </a:r>
          </a:p>
          <a:p>
            <a:r>
              <a:rPr lang="en-US" dirty="0" smtClean="0"/>
              <a:t>Gifts in kind (Eagle project materials from Lowes/Home Depot)</a:t>
            </a:r>
          </a:p>
          <a:p>
            <a:r>
              <a:rPr lang="en-US" dirty="0" smtClean="0"/>
              <a:t>Which stakeholder has which resource</a:t>
            </a:r>
          </a:p>
          <a:p>
            <a:pPr>
              <a:buNone/>
            </a:pPr>
            <a:r>
              <a:rPr lang="en-US" dirty="0" smtClean="0"/>
              <a:t>			Age, demographic, geography</a:t>
            </a:r>
          </a:p>
          <a:p>
            <a:endParaRPr lang="en-US" dirty="0"/>
          </a:p>
        </p:txBody>
      </p:sp>
      <p:pic>
        <p:nvPicPr>
          <p:cNvPr id="4" name="Title of Ses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1718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000">
        <p14:ripple/>
      </p:transition>
    </mc:Choice>
    <mc:Fallback xmlns="">
      <p:transition spd="slow" advTm="7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“THE ASK”</a:t>
            </a:r>
            <a:endParaRPr lang="en-US" b="1" dirty="0"/>
          </a:p>
        </p:txBody>
      </p:sp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Why do people give?</a:t>
            </a:r>
            <a:endParaRPr lang="en-US" sz="4000" dirty="0"/>
          </a:p>
        </p:txBody>
      </p:sp>
      <p:pic>
        <p:nvPicPr>
          <p:cNvPr id="4" name="Descripton of Ses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290" y="6204930"/>
            <a:ext cx="609600" cy="609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8607" y="2771335"/>
            <a:ext cx="3174334" cy="28976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6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500">
        <p14:ripple/>
      </p:transition>
    </mc:Choice>
    <mc:Fallback xmlns="">
      <p:transition spd="slow" advTm="2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lèidheadair-àite susbaint 2"/>
          <p:cNvSpPr>
            <a:spLocks noGrp="1"/>
          </p:cNvSpPr>
          <p:nvPr>
            <p:ph idx="1"/>
          </p:nvPr>
        </p:nvSpPr>
        <p:spPr>
          <a:xfrm>
            <a:off x="457200" y="436098"/>
            <a:ext cx="8229600" cy="5690065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Wood Badge: “The Open Fist”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5" name="Learning Objectiv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339942"/>
            <a:ext cx="609600" cy="609600"/>
          </a:xfrm>
          <a:prstGeom prst="rect">
            <a:avLst/>
          </a:prstGeom>
        </p:spPr>
      </p:pic>
      <p:pic>
        <p:nvPicPr>
          <p:cNvPr id="6" name="Picture 5" descr="Fis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7000">
        <p14:ripple/>
      </p:transition>
    </mc:Choice>
    <mc:Fallback xmlns="">
      <p:transition spd="slow" advTm="9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of The 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				Who Asks?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            How Much to Ask for?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Training Materia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8075" y="636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0">
        <p14:ripple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terial to be Tau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3528" y="6248400"/>
            <a:ext cx="609600" cy="609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58463" y="506438"/>
            <a:ext cx="5556738" cy="10937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>
                <a:solidFill>
                  <a:srgbClr val="000000"/>
                </a:solidFill>
              </a:rPr>
              <a:t>The Fundraising Pyramid</a:t>
            </a:r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887" y="1600200"/>
            <a:ext cx="6967817" cy="42569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86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7000">
        <p14:ripple/>
      </p:transition>
    </mc:Choice>
    <mc:Fallback xmlns="">
      <p:transition spd="slow" advTm="1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ota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/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Gifts – Geometric and Logarithmic  Progression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pic>
        <p:nvPicPr>
          <p:cNvPr id="5" name="Ancillary Materia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8980" y="6248400"/>
            <a:ext cx="609600" cy="6096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937" y="2110154"/>
            <a:ext cx="7582908" cy="282855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83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SELL STUFF- DO STUFF </a:t>
            </a:r>
            <a:br>
              <a:rPr lang="en-US" b="1" dirty="0" smtClean="0"/>
            </a:br>
            <a:r>
              <a:rPr lang="en-US" b="1" dirty="0" smtClean="0"/>
              <a:t>(OTHER THAN PATCHES)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FUNDRAISING RULE # 1</a:t>
            </a:r>
          </a:p>
          <a:p>
            <a:pPr marL="742950" lvl="2" indent="-342900"/>
            <a:r>
              <a:rPr lang="en-US" b="1" dirty="0" smtClean="0"/>
              <a:t>“Don’t spend more in COSTS than you RAISE”</a:t>
            </a:r>
          </a:p>
          <a:p>
            <a:pPr marL="742950" lvl="2" indent="-342900">
              <a:buNone/>
            </a:pPr>
            <a:endParaRPr lang="en-US" b="1" dirty="0" smtClean="0"/>
          </a:p>
          <a:p>
            <a:pPr marL="342900" lvl="1" indent="-342900">
              <a:buFont typeface="Arial"/>
              <a:buChar char="•"/>
            </a:pPr>
            <a:r>
              <a:rPr lang="en-US" sz="3200" b="1" dirty="0" smtClean="0"/>
              <a:t>FUNDRAISING RULE # 2</a:t>
            </a:r>
          </a:p>
          <a:p>
            <a:pPr marL="742950" lvl="2" indent="-342900"/>
            <a:r>
              <a:rPr lang="en-US" b="1" dirty="0" smtClean="0"/>
              <a:t>“Budget Twice, Cut Once”</a:t>
            </a:r>
          </a:p>
          <a:p>
            <a:pPr marL="342900" lvl="1" indent="-342900">
              <a:buFont typeface="Arial"/>
              <a:buChar char="•"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  <a:p>
            <a:pPr lvl="1"/>
            <a:endParaRPr lang="en-US" b="1" dirty="0" smtClean="0"/>
          </a:p>
          <a:p>
            <a:pPr lvl="1">
              <a:buNone/>
            </a:pPr>
            <a:endParaRPr lang="en-US" b="1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OAC Staff Train the Trainer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NOAC Staff Train the Trainer 1" id="{D7DCCBE7-C45B-43DA-88BD-97C308FDB1B2}" vid="{8D815DAB-991E-4B80-9A9D-EA3E1DAB241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NOAC Staff Train the Trainer 1</Template>
  <TotalTime>79</TotalTime>
  <Words>251</Words>
  <Application>Microsoft Office PowerPoint</Application>
  <PresentationFormat>On-screen Show (4:3)</PresentationFormat>
  <Paragraphs>37</Paragraphs>
  <Slides>12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NOAC Staff Train the Trainer 1</vt:lpstr>
      <vt:lpstr>Panning for Gold, Discovering your Financial Resources</vt:lpstr>
      <vt:lpstr>WHY FUNDRAISE?</vt:lpstr>
      <vt:lpstr>RESOURCES</vt:lpstr>
      <vt:lpstr>“THE ASK”</vt:lpstr>
      <vt:lpstr>PowerPoint Presentation</vt:lpstr>
      <vt:lpstr>Details of The Ask</vt:lpstr>
      <vt:lpstr>PowerPoint Presentation</vt:lpstr>
      <vt:lpstr> Gifts – Geometric and Logarithmic  Progression </vt:lpstr>
      <vt:lpstr>SELL STUFF- DO STUFF  (OTHER THAN PATCHES)</vt:lpstr>
      <vt:lpstr>PATCHES!!</vt:lpstr>
      <vt:lpstr>Conclusion</vt:lpstr>
      <vt:lpstr>For Training Resources and More Information Visit: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 the Trainer for the NOAC 2015 Training Staff</dc:title>
  <dc:creator>Michelle</dc:creator>
  <cp:lastModifiedBy>Jake Torpey</cp:lastModifiedBy>
  <cp:revision>9</cp:revision>
  <dcterms:created xsi:type="dcterms:W3CDTF">2015-06-05T19:22:57Z</dcterms:created>
  <dcterms:modified xsi:type="dcterms:W3CDTF">2015-07-13T15:48:24Z</dcterms:modified>
</cp:coreProperties>
</file>