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987130"/>
            <a:ext cx="7772400" cy="773957"/>
          </a:xfrm>
        </p:spPr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087801"/>
            <a:ext cx="7772400" cy="660767"/>
          </a:xfrm>
        </p:spPr>
        <p:txBody>
          <a:bodyPr/>
          <a:lstStyle>
            <a:lvl1pPr marL="0" indent="0" algn="ctr">
              <a:buNone/>
              <a:defRPr b="0" i="0">
                <a:solidFill>
                  <a:schemeClr val="tx1">
                    <a:tint val="75000"/>
                  </a:schemeClr>
                </a:solidFill>
                <a:latin typeface="Museo Slab 300"/>
                <a:cs typeface="Museo Slab 3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360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latin typeface="Museo Sans 300"/>
                <a:cs typeface="Museo Sans 300"/>
              </a:defRPr>
            </a:lvl1pPr>
            <a:lvl2pPr>
              <a:defRPr b="0" i="0">
                <a:latin typeface="Museo Sans 300"/>
                <a:cs typeface="Museo Sans 300"/>
              </a:defRPr>
            </a:lvl2pPr>
            <a:lvl3pPr>
              <a:defRPr b="0" i="0">
                <a:latin typeface="Museo Sans 300"/>
                <a:cs typeface="Museo Sans 300"/>
              </a:defRPr>
            </a:lvl3pPr>
            <a:lvl4pPr>
              <a:defRPr b="0" i="0">
                <a:latin typeface="Museo Sans 300"/>
                <a:cs typeface="Museo Sans 300"/>
              </a:defRPr>
            </a:lvl4pPr>
            <a:lvl5pPr>
              <a:defRPr b="0" i="0">
                <a:latin typeface="Museo Sans 300"/>
                <a:cs typeface="Museo Sans 30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038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 b="0" i="0">
                <a:latin typeface="Museo Sans 300"/>
                <a:cs typeface="Museo Sans 300"/>
              </a:defRPr>
            </a:lvl1pPr>
            <a:lvl2pPr>
              <a:defRPr sz="2400" b="0" i="0">
                <a:latin typeface="Museo Sans 300"/>
                <a:cs typeface="Museo Sans 300"/>
              </a:defRPr>
            </a:lvl2pPr>
            <a:lvl3pPr>
              <a:defRPr sz="2000" b="0" i="0">
                <a:latin typeface="Museo Sans 300"/>
                <a:cs typeface="Museo Sans 300"/>
              </a:defRPr>
            </a:lvl3pPr>
            <a:lvl4pPr>
              <a:defRPr sz="1800" b="0" i="0">
                <a:latin typeface="Museo Sans 300"/>
                <a:cs typeface="Museo Sans 300"/>
              </a:defRPr>
            </a:lvl4pPr>
            <a:lvl5pPr>
              <a:defRPr sz="1800" b="0" i="0">
                <a:latin typeface="Museo Sans 300"/>
                <a:cs typeface="Museo Sans 30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 b="0" i="0">
                <a:latin typeface="Museo Sans 300"/>
                <a:cs typeface="Museo Sans 300"/>
              </a:defRPr>
            </a:lvl1pPr>
            <a:lvl2pPr>
              <a:defRPr sz="2400" b="0" i="0">
                <a:latin typeface="Museo Sans 300"/>
                <a:cs typeface="Museo Sans 300"/>
              </a:defRPr>
            </a:lvl2pPr>
            <a:lvl3pPr>
              <a:defRPr sz="2000" b="0" i="0">
                <a:latin typeface="Museo Sans 300"/>
                <a:cs typeface="Museo Sans 300"/>
              </a:defRPr>
            </a:lvl3pPr>
            <a:lvl4pPr>
              <a:defRPr sz="1800" b="0" i="0">
                <a:latin typeface="Museo Sans 300"/>
                <a:cs typeface="Museo Sans 300"/>
              </a:defRPr>
            </a:lvl4pPr>
            <a:lvl5pPr>
              <a:defRPr sz="1800" b="0" i="0">
                <a:latin typeface="Museo Sans 300"/>
                <a:cs typeface="Museo Sans 30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183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45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690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000" b="0" i="0" kern="1200">
          <a:solidFill>
            <a:schemeClr val="tx1"/>
          </a:solidFill>
          <a:latin typeface="Museo Slab 700"/>
          <a:ea typeface="+mj-ea"/>
          <a:cs typeface="Museo Slab 70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Museo Sans 300"/>
          <a:ea typeface="+mn-ea"/>
          <a:cs typeface="Museo Sans 30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Museo Sans 300"/>
          <a:ea typeface="+mn-ea"/>
          <a:cs typeface="Museo Sans 30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Museo Sans 300"/>
          <a:ea typeface="+mn-ea"/>
          <a:cs typeface="Museo Sans 30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Recruiting and Training Advisers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Coaching Your Youth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703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351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the 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As Scouting’s National Honor Society, our purpose is </a:t>
            </a:r>
            <a:r>
              <a:rPr lang="en-US" dirty="0" smtClean="0"/>
              <a:t>to </a:t>
            </a:r>
            <a:endParaRPr lang="en-US" dirty="0"/>
          </a:p>
          <a:p>
            <a:r>
              <a:rPr lang="en-US" dirty="0"/>
              <a:t>Recognize those who best exemplify the Scout Oath and </a:t>
            </a:r>
            <a:r>
              <a:rPr lang="en-US" dirty="0" smtClean="0"/>
              <a:t>Law </a:t>
            </a:r>
            <a:r>
              <a:rPr lang="en-US" dirty="0"/>
              <a:t>in their daily lives and through that </a:t>
            </a:r>
            <a:r>
              <a:rPr lang="en-US" dirty="0" smtClean="0"/>
              <a:t>recognition </a:t>
            </a:r>
            <a:r>
              <a:rPr lang="en-US" dirty="0"/>
              <a:t>cause others to conduct themselves in a way </a:t>
            </a:r>
            <a:r>
              <a:rPr lang="en-US" dirty="0" smtClean="0"/>
              <a:t>that </a:t>
            </a:r>
            <a:r>
              <a:rPr lang="en-US" dirty="0"/>
              <a:t>warrants similar recognition. </a:t>
            </a:r>
          </a:p>
          <a:p>
            <a:r>
              <a:rPr lang="en-US" dirty="0"/>
              <a:t>Promote camping, responsible outdoor adventure and </a:t>
            </a:r>
            <a:r>
              <a:rPr lang="en-US" dirty="0" smtClean="0"/>
              <a:t>environmental </a:t>
            </a:r>
            <a:r>
              <a:rPr lang="en-US" dirty="0"/>
              <a:t>stewardship as essential </a:t>
            </a:r>
            <a:r>
              <a:rPr lang="en-US" dirty="0" smtClean="0"/>
              <a:t>components </a:t>
            </a:r>
            <a:r>
              <a:rPr lang="en-US" dirty="0"/>
              <a:t>of every Scout’s experience, in the unit, </a:t>
            </a:r>
            <a:r>
              <a:rPr lang="en-US" dirty="0" smtClean="0"/>
              <a:t>year-round</a:t>
            </a:r>
            <a:r>
              <a:rPr lang="en-US" dirty="0"/>
              <a:t>, and in summer camp. </a:t>
            </a:r>
          </a:p>
          <a:p>
            <a:r>
              <a:rPr lang="en-US" dirty="0"/>
              <a:t>Develop leaders with the willingness, character, </a:t>
            </a:r>
            <a:r>
              <a:rPr lang="en-US" dirty="0" smtClean="0"/>
              <a:t>spirit</a:t>
            </a:r>
            <a:r>
              <a:rPr lang="en-US" dirty="0"/>
              <a:t>, and ability to advance the activities of their </a:t>
            </a:r>
            <a:r>
              <a:rPr lang="en-US" dirty="0" smtClean="0"/>
              <a:t>units</a:t>
            </a:r>
            <a:r>
              <a:rPr lang="en-US" dirty="0"/>
              <a:t>, </a:t>
            </a:r>
            <a:r>
              <a:rPr lang="en-US" dirty="0" smtClean="0"/>
              <a:t>our </a:t>
            </a:r>
            <a:r>
              <a:rPr lang="en-US" dirty="0"/>
              <a:t>Brotherhood, Scouting and ultimately our nation. </a:t>
            </a:r>
          </a:p>
          <a:p>
            <a:r>
              <a:rPr lang="en-US" dirty="0"/>
              <a:t>Crystallize the Scout habit of helpfulness into a </a:t>
            </a:r>
            <a:r>
              <a:rPr lang="en-US" dirty="0" smtClean="0"/>
              <a:t>life purpose </a:t>
            </a:r>
            <a:r>
              <a:rPr lang="en-US" dirty="0"/>
              <a:t>of leadership in cheerful service to others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949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Mission of the 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US" u="sng" dirty="0"/>
              <a:t>Mission Statement of the Order of the Arrow </a:t>
            </a:r>
          </a:p>
          <a:p>
            <a:pPr marL="0" indent="0" algn="just">
              <a:buNone/>
            </a:pPr>
            <a:r>
              <a:rPr lang="en-US" dirty="0"/>
              <a:t>“The Mission of the Order of the Arrow is to </a:t>
            </a:r>
            <a:r>
              <a:rPr lang="en-US" dirty="0" smtClean="0"/>
              <a:t>fulfill </a:t>
            </a:r>
            <a:r>
              <a:rPr lang="en-US" dirty="0"/>
              <a:t>its purpose as an integral part of the Boy Scouts </a:t>
            </a:r>
            <a:r>
              <a:rPr lang="en-US" dirty="0" smtClean="0"/>
              <a:t>of America </a:t>
            </a:r>
            <a:r>
              <a:rPr lang="en-US" dirty="0"/>
              <a:t>through positive youth leadership under the </a:t>
            </a:r>
            <a:r>
              <a:rPr lang="en-US" dirty="0" smtClean="0"/>
              <a:t>guidance </a:t>
            </a:r>
            <a:r>
              <a:rPr lang="en-US" dirty="0"/>
              <a:t>of selected capable adults.” </a:t>
            </a:r>
          </a:p>
          <a:p>
            <a:pPr marL="0" indent="0" algn="ctr">
              <a:buNone/>
            </a:pPr>
            <a:r>
              <a:rPr lang="en-US" u="sng" dirty="0"/>
              <a:t>Mission Statement of the Lodge </a:t>
            </a:r>
          </a:p>
          <a:p>
            <a:pPr marL="0" indent="0" algn="just">
              <a:buNone/>
            </a:pPr>
            <a:r>
              <a:rPr lang="en-US" dirty="0"/>
              <a:t>“The mission of the lodge is to achieve the purpose </a:t>
            </a:r>
            <a:r>
              <a:rPr lang="en-US" dirty="0" smtClean="0"/>
              <a:t>of </a:t>
            </a:r>
            <a:r>
              <a:rPr lang="en-US" dirty="0"/>
              <a:t>the Order of the Arrow as an integral part of </a:t>
            </a:r>
            <a:r>
              <a:rPr lang="en-US" dirty="0" smtClean="0"/>
              <a:t>the Boy </a:t>
            </a:r>
            <a:r>
              <a:rPr lang="en-US" dirty="0"/>
              <a:t>Scouts of America in the council through positive </a:t>
            </a:r>
            <a:r>
              <a:rPr lang="en-US" dirty="0" smtClean="0"/>
              <a:t>youth </a:t>
            </a:r>
            <a:r>
              <a:rPr lang="en-US" dirty="0"/>
              <a:t>leadership under the guidance of selected </a:t>
            </a:r>
            <a:r>
              <a:rPr lang="en-US" dirty="0" smtClean="0"/>
              <a:t>capable </a:t>
            </a:r>
            <a:r>
              <a:rPr lang="en-US" dirty="0"/>
              <a:t>adults.” </a:t>
            </a:r>
          </a:p>
        </p:txBody>
      </p:sp>
    </p:spTree>
    <p:extLst>
      <p:ext uri="{BB962C8B-B14F-4D97-AF65-F5344CB8AC3E}">
        <p14:creationId xmlns:p14="http://schemas.microsoft.com/office/powerpoint/2010/main" val="4236647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as a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Coach:</a:t>
            </a:r>
          </a:p>
          <a:p>
            <a:pPr marL="0" indent="0" algn="ctr">
              <a:buNone/>
            </a:pPr>
            <a:r>
              <a:rPr lang="en-US" dirty="0" smtClean="0"/>
              <a:t>“A person who teaches and trains</a:t>
            </a:r>
          </a:p>
          <a:p>
            <a:pPr marL="0" indent="0" algn="ctr">
              <a:buNone/>
            </a:pPr>
            <a:r>
              <a:rPr lang="en-US" dirty="0" smtClean="0"/>
              <a:t> an athlete or </a:t>
            </a:r>
            <a:r>
              <a:rPr lang="en-US" dirty="0" err="1" smtClean="0"/>
              <a:t>perfomer</a:t>
            </a:r>
            <a:r>
              <a:rPr lang="en-US" dirty="0" smtClean="0"/>
              <a:t>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982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Coaching Youth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Communicate</a:t>
            </a:r>
          </a:p>
          <a:p>
            <a:r>
              <a:rPr lang="en-US" dirty="0" smtClean="0"/>
              <a:t>Be Enthusiastic</a:t>
            </a:r>
          </a:p>
          <a:p>
            <a:r>
              <a:rPr lang="en-US" dirty="0" smtClean="0"/>
              <a:t>Exemplify the Scout Oath and Law</a:t>
            </a:r>
          </a:p>
          <a:p>
            <a:r>
              <a:rPr lang="en-US" dirty="0" smtClean="0"/>
              <a:t>Recognize</a:t>
            </a:r>
          </a:p>
          <a:p>
            <a:r>
              <a:rPr lang="en-US" dirty="0" smtClean="0"/>
              <a:t>Encourage future involvement</a:t>
            </a:r>
          </a:p>
          <a:p>
            <a:r>
              <a:rPr lang="en-US" dirty="0" smtClean="0"/>
              <a:t>Help develop </a:t>
            </a:r>
            <a:r>
              <a:rPr lang="en-US" smtClean="0"/>
              <a:t>a vision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941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 Training Resources and More Information Visit: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http://training.oa-bsa.org/noac2015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126301"/>
      </p:ext>
    </p:extLst>
  </p:cSld>
  <p:clrMapOvr>
    <a:masterClrMapping/>
  </p:clrMapOvr>
</p:sld>
</file>

<file path=ppt/theme/theme1.xml><?xml version="1.0" encoding="utf-8"?>
<a:theme xmlns:a="http://schemas.openxmlformats.org/drawingml/2006/main" name="NOAC_Powerpoint_Bl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NOAC_Powerpoint_Blue</Template>
  <TotalTime>15</TotalTime>
  <Words>271</Words>
  <Application>Microsoft Office PowerPoint</Application>
  <PresentationFormat>On-screen Show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NOAC_Powerpoint_Blue</vt:lpstr>
      <vt:lpstr>Recruiting and Training Advisers</vt:lpstr>
      <vt:lpstr>Introduction</vt:lpstr>
      <vt:lpstr>Purpose of the Order</vt:lpstr>
      <vt:lpstr>Mission of the Order</vt:lpstr>
      <vt:lpstr>Working as a Team</vt:lpstr>
      <vt:lpstr>Coaching Youth</vt:lpstr>
      <vt:lpstr>For Training Resources and More Information Visit: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Recruiting and Training Advisers</dc:title>
  <dc:creator>Phil Raine</dc:creator>
  <cp:lastModifiedBy>Jake Torpey</cp:lastModifiedBy>
  <cp:revision>3</cp:revision>
  <dcterms:created xsi:type="dcterms:W3CDTF">2015-07-07T02:51:05Z</dcterms:created>
  <dcterms:modified xsi:type="dcterms:W3CDTF">2015-07-13T15:40:13Z</dcterms:modified>
</cp:coreProperties>
</file>