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73" r:id="rId5"/>
    <p:sldId id="263" r:id="rId6"/>
    <p:sldId id="274" r:id="rId7"/>
    <p:sldId id="275" r:id="rId8"/>
    <p:sldId id="264" r:id="rId9"/>
    <p:sldId id="266" r:id="rId10"/>
    <p:sldId id="267" r:id="rId11"/>
    <p:sldId id="270" r:id="rId12"/>
    <p:sldId id="269" r:id="rId13"/>
    <p:sldId id="259" r:id="rId14"/>
    <p:sldId id="260" r:id="rId15"/>
    <p:sldId id="261" r:id="rId16"/>
    <p:sldId id="262"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modifyVerifier cryptProviderType="rsaAES" cryptAlgorithmClass="hash" cryptAlgorithmType="typeAny" cryptAlgorithmSid="14" spinCount="100000" saltData="/7ue1B+sEuAfDcpPsTTIYw==" hashData="8a5XnW4G/LKZ4uakMLQ19lkWDV1b2e44ije8lZI4swyemjqrcjUZpohdKQHInrwDMpG4ccfTQcUNBaT+Kxtpmg=="/>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31JBHsNZG9DTyP0S253u/sbRPL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1" name="Google Shape;7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10" name="Google Shape;11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25" name="Google Shape;12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20" name="Google Shape;12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3" name="Google Shape;8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43" name="Google Shape;14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128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43" name="Google Shape;14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227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93" name="Google Shape;9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uFillTx/>
            </a:endParaRPr>
          </a:p>
        </p:txBody>
      </p:sp>
      <p:sp>
        <p:nvSpPr>
          <p:cNvPr id="104" name="Google Shape;10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uFillTx/>
              </a:rPr>
              <a:t>9</a:t>
            </a:fld>
            <a:endParaRPr>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914400" y="12541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4800"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1" name="Google Shape;11;p9"/>
          <p:cNvSpPr txBox="1">
            <a:spLocks noGrp="1"/>
          </p:cNvSpPr>
          <p:nvPr>
            <p:ph type="subTitle" idx="1"/>
          </p:nvPr>
        </p:nvSpPr>
        <p:spPr>
          <a:xfrm>
            <a:off x="1828800" y="3009900"/>
            <a:ext cx="8534400" cy="1752600"/>
          </a:xfrm>
          <a:prstGeom prst="rect">
            <a:avLst/>
          </a:prstGeom>
          <a:noFill/>
          <a:ln>
            <a:noFill/>
          </a:ln>
        </p:spPr>
        <p:txBody>
          <a:bodyPr spcFirstLastPara="1" wrap="square" lIns="91425" tIns="45700" rIns="91425" bIns="45700" anchor="t" anchorCtr="0">
            <a:noAutofit/>
          </a:bodyPr>
          <a:lstStyle>
            <a:lvl1pPr lvl="0" algn="ctr">
              <a:spcBef>
                <a:spcPts val="720"/>
              </a:spcBef>
              <a:spcAft>
                <a:spcPts val="0"/>
              </a:spcAft>
              <a:buClr>
                <a:srgbClr val="C00000"/>
              </a:buClr>
              <a:buSzPts val="3600"/>
              <a:buNone/>
              <a:defRPr sz="3600" b="0" i="0">
                <a:solidFill>
                  <a:srgbClr val="C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18"/>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7" name="Google Shape;57;p18"/>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8" name="Google Shape;58;p18"/>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9" name="Google Shape;59;p1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1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1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9"/>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5" name="Google Shape;65;p19"/>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6" name="Google Shape;66;p1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Google Shape;67;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
        <p:cNvGrpSpPr/>
        <p:nvPr/>
      </p:nvGrpSpPr>
      <p:grpSpPr>
        <a:xfrm>
          <a:off x="0" y="0"/>
          <a:ext cx="0" cy="0"/>
          <a:chOff x="0" y="0"/>
          <a:chExt cx="0" cy="0"/>
        </a:xfrm>
      </p:grpSpPr>
      <p:sp>
        <p:nvSpPr>
          <p:cNvPr id="13" name="Google Shape;13;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4" name="Google Shape;14;p10"/>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b="0" i="0">
                <a:latin typeface="Museo Sans 300" panose="02000000000000000000" pitchFamily="2" charset="77"/>
                <a:ea typeface="Museo Sans 300" panose="02000000000000000000" pitchFamily="2" charset="77"/>
                <a:cs typeface="Arial"/>
                <a:sym typeface="Arial"/>
              </a:defRPr>
            </a:lvl1pPr>
            <a:lvl2pPr marL="914400" lvl="1" indent="-406400" algn="l">
              <a:spcBef>
                <a:spcPts val="560"/>
              </a:spcBef>
              <a:spcAft>
                <a:spcPts val="0"/>
              </a:spcAft>
              <a:buClr>
                <a:schemeClr val="dk1"/>
              </a:buClr>
              <a:buSzPts val="2800"/>
              <a:buChar char="–"/>
              <a:defRPr b="0" i="0">
                <a:latin typeface="Museo Sans 300" panose="02000000000000000000" pitchFamily="2" charset="77"/>
                <a:ea typeface="Museo Sans 300" panose="02000000000000000000" pitchFamily="2" charset="77"/>
                <a:cs typeface="Arial"/>
                <a:sym typeface="Arial"/>
              </a:defRPr>
            </a:lvl2pPr>
            <a:lvl3pPr marL="1371600" lvl="2" indent="-381000" algn="l">
              <a:spcBef>
                <a:spcPts val="480"/>
              </a:spcBef>
              <a:spcAft>
                <a:spcPts val="0"/>
              </a:spcAft>
              <a:buClr>
                <a:schemeClr val="dk1"/>
              </a:buClr>
              <a:buSzPts val="2400"/>
              <a:buChar char="•"/>
              <a:defRPr>
                <a:latin typeface="Arial"/>
                <a:ea typeface="Arial"/>
                <a:cs typeface="Arial"/>
                <a:sym typeface="Arial"/>
              </a:defRPr>
            </a:lvl3pPr>
            <a:lvl4pPr marL="1828800" lvl="3" indent="-355600" algn="l">
              <a:spcBef>
                <a:spcPts val="400"/>
              </a:spcBef>
              <a:spcAft>
                <a:spcPts val="0"/>
              </a:spcAft>
              <a:buClr>
                <a:schemeClr val="dk1"/>
              </a:buClr>
              <a:buSzPts val="2000"/>
              <a:buChar char="–"/>
              <a:defRPr>
                <a:latin typeface="Arial"/>
                <a:ea typeface="Arial"/>
                <a:cs typeface="Arial"/>
                <a:sym typeface="Arial"/>
              </a:defRPr>
            </a:lvl4pPr>
            <a:lvl5pPr marL="2286000" lvl="4" indent="-355600" algn="l">
              <a:spcBef>
                <a:spcPts val="400"/>
              </a:spcBef>
              <a:spcAft>
                <a:spcPts val="0"/>
              </a:spcAft>
              <a:buClr>
                <a:schemeClr val="dk1"/>
              </a:buClr>
              <a:buSzPts val="2000"/>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lang="en-US" dirty="0"/>
          </a:p>
          <a:p>
            <a:pPr lvl="1"/>
            <a:endParaRPr dirty="0"/>
          </a:p>
        </p:txBody>
      </p:sp>
      <p:sp>
        <p:nvSpPr>
          <p:cNvPr id="15" name="Google Shape;15;p1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1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
        <p:cNvGrpSpPr/>
        <p:nvPr/>
      </p:nvGrpSpPr>
      <p:grpSpPr>
        <a:xfrm>
          <a:off x="0" y="0"/>
          <a:ext cx="0" cy="0"/>
          <a:chOff x="0" y="0"/>
          <a:chExt cx="0" cy="0"/>
        </a:xfrm>
      </p:grpSpPr>
      <p:sp>
        <p:nvSpPr>
          <p:cNvPr id="19" name="Google Shape;19;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20" name="Google Shape;20;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23"/>
        <p:cNvGrpSpPr/>
        <p:nvPr/>
      </p:nvGrpSpPr>
      <p:grpSpPr>
        <a:xfrm>
          <a:off x="0" y="0"/>
          <a:ext cx="0" cy="0"/>
          <a:chOff x="0" y="0"/>
          <a:chExt cx="0" cy="0"/>
        </a:xfrm>
      </p:grpSpPr>
      <p:sp>
        <p:nvSpPr>
          <p:cNvPr id="24" name="Google Shape;24;p12"/>
          <p:cNvSpPr/>
          <p:nvPr/>
        </p:nvSpPr>
        <p:spPr>
          <a:xfrm>
            <a:off x="0" y="0"/>
            <a:ext cx="12192000" cy="6858000"/>
          </a:xfrm>
          <a:prstGeom prst="rect">
            <a:avLst/>
          </a:prstGeom>
          <a:solidFill>
            <a:srgbClr val="E8E9E9"/>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5" name="Google Shape;25;p12" descr="A close up of a sign&#10;&#10;Description automatically generated"/>
          <p:cNvPicPr preferRelativeResize="0"/>
          <p:nvPr/>
        </p:nvPicPr>
        <p:blipFill rotWithShape="1">
          <a:blip r:embed="rId2">
            <a:alphaModFix/>
          </a:blip>
          <a:srcRect/>
          <a:stretch/>
        </p:blipFill>
        <p:spPr>
          <a:xfrm>
            <a:off x="2438400" y="1143000"/>
            <a:ext cx="7315200" cy="4572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6"/>
        <p:cNvGrpSpPr/>
        <p:nvPr/>
      </p:nvGrpSpPr>
      <p:grpSpPr>
        <a:xfrm>
          <a:off x="0" y="0"/>
          <a:ext cx="0" cy="0"/>
          <a:chOff x="0" y="0"/>
          <a:chExt cx="0" cy="0"/>
        </a:xfrm>
      </p:grpSpPr>
      <p:sp>
        <p:nvSpPr>
          <p:cNvPr id="27" name="Google Shape;27;p13"/>
          <p:cNvSpPr txBox="1">
            <a:spLocks noGrp="1"/>
          </p:cNvSpPr>
          <p:nvPr>
            <p:ph type="ctrTitle"/>
          </p:nvPr>
        </p:nvSpPr>
        <p:spPr>
          <a:xfrm>
            <a:off x="914400" y="1131602"/>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chemeClr val="dk1"/>
                </a:solidFill>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28" name="Google Shape;28;p13"/>
          <p:cNvSpPr txBox="1">
            <a:spLocks noGrp="1"/>
          </p:cNvSpPr>
          <p:nvPr>
            <p:ph type="subTitle" idx="1"/>
          </p:nvPr>
        </p:nvSpPr>
        <p:spPr>
          <a:xfrm>
            <a:off x="1828800" y="2887376"/>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00000"/>
              </a:buClr>
              <a:buSzPts val="3200"/>
              <a:buNone/>
              <a:defRPr b="0" i="0">
                <a:solidFill>
                  <a:srgbClr val="0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4"/>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i="0" cap="none">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1" name="Google Shape;31;p14"/>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b="0" i="0">
                <a:solidFill>
                  <a:srgbClr val="888888"/>
                </a:solidFill>
                <a:latin typeface="Museo Sans 300" panose="02000000000000000000" pitchFamily="2" charset="77"/>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32" name="Google Shape;32;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7" name="Google Shape;37;p15"/>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15"/>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0" name="Google Shape;40;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1" name="Google Shape;41;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44" name="Google Shape;44;p16"/>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45" name="Google Shape;45;p1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dirty="0"/>
          </a:p>
        </p:txBody>
      </p:sp>
      <p:sp>
        <p:nvSpPr>
          <p:cNvPr id="46" name="Google Shape;46;p16"/>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47" name="Google Shape;47;p16"/>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dirty="0"/>
          </a:p>
        </p:txBody>
      </p:sp>
      <p:sp>
        <p:nvSpPr>
          <p:cNvPr id="48" name="Google Shape;48;p1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9" name="Google Shape;49;p1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0" name="Google Shape;50;p1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1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1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8" name="Google Shape;8;p8" descr="A picture containing game&#10;&#10;Description automatically generated"/>
          <p:cNvPicPr preferRelativeResize="0"/>
          <p:nvPr/>
        </p:nvPicPr>
        <p:blipFill rotWithShape="1">
          <a:blip r:embed="rId13">
            <a:alphaModFix/>
          </a:blip>
          <a:srcRect/>
          <a:stretch/>
        </p:blipFill>
        <p:spPr>
          <a:xfrm>
            <a:off x="0" y="0"/>
            <a:ext cx="12192000" cy="6858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2"/>
        <p:cNvGrpSpPr/>
        <p:nvPr/>
      </p:nvGrpSpPr>
      <p:grpSpPr>
        <a:xfrm>
          <a:off x="0" y="0"/>
          <a:ext cx="0" cy="0"/>
          <a:chOff x="0" y="0"/>
          <a:chExt cx="0" cy="0"/>
        </a:xfrm>
      </p:grpSpPr>
      <p:sp>
        <p:nvSpPr>
          <p:cNvPr id="73" name="Google Shape;73;p1"/>
          <p:cNvSpPr txBox="1">
            <a:spLocks noGrp="1"/>
          </p:cNvSpPr>
          <p:nvPr>
            <p:ph type="ctrTitle"/>
          </p:nvPr>
        </p:nvSpPr>
        <p:spPr>
          <a:xfrm>
            <a:off x="914400" y="1966645"/>
            <a:ext cx="103632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9600" b="1" dirty="0">
                <a:latin typeface="Museo Slab 700" panose="02000000000000000000" pitchFamily="2" charset="77"/>
              </a:rPr>
              <a:t>A Time to ACT</a:t>
            </a:r>
            <a:endParaRPr b="1" dirty="0">
              <a:latin typeface="Museo Slab 700" panose="02000000000000000000" pitchFamily="2" charset="77"/>
            </a:endParaRPr>
          </a:p>
        </p:txBody>
      </p:sp>
      <p:sp>
        <p:nvSpPr>
          <p:cNvPr id="74" name="Google Shape;74;p1"/>
          <p:cNvSpPr txBox="1">
            <a:spLocks noGrp="1"/>
          </p:cNvSpPr>
          <p:nvPr>
            <p:ph type="subTitle" idx="1"/>
          </p:nvPr>
        </p:nvSpPr>
        <p:spPr>
          <a:xfrm>
            <a:off x="1828800" y="3722419"/>
            <a:ext cx="85344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C00000"/>
              </a:buClr>
              <a:buSzPts val="3600"/>
              <a:buNone/>
            </a:pPr>
            <a:r>
              <a:rPr lang="en-US" i="1" dirty="0">
                <a:latin typeface="Museo Sans 300" panose="02000000000000000000" pitchFamily="2" charset="77"/>
              </a:rPr>
              <a:t>Adapt. Collaborate. Thrive.</a:t>
            </a:r>
            <a:endParaRPr i="1" dirty="0">
              <a:latin typeface="Museo Sans 300" panose="02000000000000000000" pitchFamily="2" charset="7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Google Shape;112;p7" descr="A screenshot of a cell phone  Description automatically generated"/>
          <p:cNvPicPr preferRelativeResize="0"/>
          <p:nvPr/>
        </p:nvPicPr>
        <p:blipFill rotWithShape="1">
          <a:blip r:embed="rId3"/>
          <a:srcRect/>
          <a:stretch/>
        </p:blipFill>
        <p:spPr>
          <a:xfrm>
            <a:off x="2997994" y="274383"/>
            <a:ext cx="6196012" cy="61031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0"/>
          <p:cNvSpPr txBox="1">
            <a:spLocks noGrp="1"/>
          </p:cNvSpPr>
          <p:nvPr>
            <p:ph type="title"/>
          </p:nvPr>
        </p:nvSpPr>
        <p:spPr>
          <a:xfrm>
            <a:off x="0" y="2600325"/>
            <a:ext cx="12192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3900">
                <a:solidFill>
                  <a:srgbClr val="C00000"/>
                </a:solidFill>
                <a:uFillTx/>
              </a:rPr>
              <a:t>14.5%</a:t>
            </a:r>
            <a:endParaRPr>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p9" descr="A screenshot of a cell phone  Description automatically generated"/>
          <p:cNvPicPr preferRelativeResize="0"/>
          <p:nvPr/>
        </p:nvPicPr>
        <p:blipFill rotWithShape="1">
          <a:blip r:embed="rId3"/>
          <a:srcRect/>
          <a:stretch/>
        </p:blipFill>
        <p:spPr>
          <a:xfrm>
            <a:off x="2834368" y="509536"/>
            <a:ext cx="6523264" cy="583892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7200">
                <a:solidFill>
                  <a:srgbClr val="C00000"/>
                </a:solidFill>
              </a:rPr>
              <a:t>Staff Introductions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Making the Most of this Conference</a:t>
            </a:r>
            <a:endParaRPr dirty="0"/>
          </a:p>
        </p:txBody>
      </p:sp>
      <p:sp>
        <p:nvSpPr>
          <p:cNvPr id="97" name="Google Shape;97;p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742950" lvl="1" indent="-285750" algn="l" rtl="0">
              <a:lnSpc>
                <a:spcPct val="150000"/>
              </a:lnSpc>
              <a:spcBef>
                <a:spcPts val="0"/>
              </a:spcBef>
              <a:spcAft>
                <a:spcPts val="0"/>
              </a:spcAft>
              <a:buClr>
                <a:schemeClr val="dk1"/>
              </a:buClr>
              <a:buSzPts val="2800"/>
              <a:buChar char="–"/>
            </a:pPr>
            <a:r>
              <a:rPr lang="en-US" dirty="0">
                <a:latin typeface="Museo Sans 300" panose="02000000000000000000" pitchFamily="2" charset="77"/>
              </a:rPr>
              <a:t>Remember what you learn</a:t>
            </a:r>
            <a:endParaRPr dirty="0">
              <a:latin typeface="Museo Sans 300" panose="02000000000000000000" pitchFamily="2" charset="77"/>
            </a:endParaRPr>
          </a:p>
          <a:p>
            <a:pPr marL="742950" lvl="1" indent="-285750" algn="l" rtl="0">
              <a:lnSpc>
                <a:spcPct val="150000"/>
              </a:lnSpc>
              <a:spcBef>
                <a:spcPts val="560"/>
              </a:spcBef>
              <a:spcAft>
                <a:spcPts val="0"/>
              </a:spcAft>
              <a:buClr>
                <a:schemeClr val="dk1"/>
              </a:buClr>
              <a:buSzPts val="2800"/>
              <a:buChar char="–"/>
            </a:pPr>
            <a:r>
              <a:rPr lang="en-US" dirty="0">
                <a:latin typeface="Museo Sans 300" panose="02000000000000000000" pitchFamily="2" charset="77"/>
              </a:rPr>
              <a:t>Connect with the staff and your fellow delegates</a:t>
            </a:r>
            <a:endParaRPr dirty="0">
              <a:latin typeface="Museo Sans 300" panose="02000000000000000000" pitchFamily="2" charset="77"/>
            </a:endParaRPr>
          </a:p>
          <a:p>
            <a:pPr marL="742950" lvl="1" indent="-285750" algn="l" rtl="0">
              <a:lnSpc>
                <a:spcPct val="150000"/>
              </a:lnSpc>
              <a:spcBef>
                <a:spcPts val="560"/>
              </a:spcBef>
              <a:spcAft>
                <a:spcPts val="0"/>
              </a:spcAft>
              <a:buClr>
                <a:schemeClr val="dk1"/>
              </a:buClr>
              <a:buSzPts val="2800"/>
              <a:buChar char="–"/>
            </a:pPr>
            <a:r>
              <a:rPr lang="en-US" dirty="0">
                <a:latin typeface="Museo Sans 300" panose="02000000000000000000" pitchFamily="2" charset="77"/>
              </a:rPr>
              <a:t>Limit phone use</a:t>
            </a:r>
            <a:endParaRPr dirty="0">
              <a:latin typeface="Museo Sans 300" panose="02000000000000000000" pitchFamily="2" charset="77"/>
            </a:endParaRPr>
          </a:p>
          <a:p>
            <a:pPr marL="742950" lvl="1" indent="-285750" algn="l" rtl="0">
              <a:lnSpc>
                <a:spcPct val="150000"/>
              </a:lnSpc>
              <a:spcBef>
                <a:spcPts val="560"/>
              </a:spcBef>
              <a:spcAft>
                <a:spcPts val="0"/>
              </a:spcAft>
              <a:buClr>
                <a:schemeClr val="dk1"/>
              </a:buClr>
              <a:buSzPts val="2800"/>
              <a:buChar char="–"/>
            </a:pPr>
            <a:r>
              <a:rPr lang="en-US" dirty="0">
                <a:latin typeface="Museo Sans 300" panose="02000000000000000000" pitchFamily="2" charset="77"/>
              </a:rPr>
              <a:t>Follow-up</a:t>
            </a:r>
            <a:endParaRPr dirty="0">
              <a:latin typeface="Museo Sans 300" panose="02000000000000000000" pitchFamily="2" charset="77"/>
            </a:endParaRPr>
          </a:p>
          <a:p>
            <a:pPr marL="742950" lvl="1" indent="-285750" algn="l" rtl="0">
              <a:lnSpc>
                <a:spcPct val="150000"/>
              </a:lnSpc>
              <a:spcBef>
                <a:spcPts val="560"/>
              </a:spcBef>
              <a:spcAft>
                <a:spcPts val="0"/>
              </a:spcAft>
              <a:buClr>
                <a:schemeClr val="dk1"/>
              </a:buClr>
              <a:buSzPts val="2800"/>
              <a:buChar char="–"/>
            </a:pPr>
            <a:r>
              <a:rPr lang="en-US" dirty="0">
                <a:latin typeface="Museo Sans 300" panose="02000000000000000000" pitchFamily="2" charset="77"/>
              </a:rPr>
              <a:t>Pay it forward</a:t>
            </a:r>
            <a:endParaRPr dirty="0">
              <a:latin typeface="Museo Sans 300" panose="02000000000000000000" pitchFamily="2" charset="77"/>
            </a:endParaRPr>
          </a:p>
          <a:p>
            <a:pPr marL="342900" lvl="0" indent="-139700" algn="l" rtl="0">
              <a:lnSpc>
                <a:spcPct val="150000"/>
              </a:lnSpc>
              <a:spcBef>
                <a:spcPts val="640"/>
              </a:spcBef>
              <a:spcAft>
                <a:spcPts val="0"/>
              </a:spcAft>
              <a:buClr>
                <a:schemeClr val="dk1"/>
              </a:buClr>
              <a:buSzPts val="32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Goal Setting &amp; Accountability Partners</a:t>
            </a:r>
            <a:endParaRPr/>
          </a:p>
        </p:txBody>
      </p:sp>
      <p:sp>
        <p:nvSpPr>
          <p:cNvPr id="103" name="Google Shape;103;p6"/>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spcBef>
                <a:spcPts val="0"/>
              </a:spcBef>
              <a:spcAft>
                <a:spcPts val="600"/>
              </a:spcAft>
            </a:pPr>
            <a:r>
              <a:rPr lang="en-US" dirty="0"/>
              <a:t>Lodges and sections are partners</a:t>
            </a:r>
          </a:p>
          <a:p>
            <a:pPr marL="342900" lvl="0" indent="-342900">
              <a:spcAft>
                <a:spcPts val="600"/>
              </a:spcAft>
            </a:pPr>
            <a:r>
              <a:rPr lang="en-US" dirty="0"/>
              <a:t>Section wants you to achieve your goals</a:t>
            </a:r>
          </a:p>
          <a:p>
            <a:pPr marL="800100" lvl="1" indent="-342900">
              <a:spcAft>
                <a:spcPts val="600"/>
              </a:spcAft>
            </a:pPr>
            <a:r>
              <a:rPr lang="en-US" dirty="0">
                <a:latin typeface="Museo Sans 300" panose="02000000000000000000" pitchFamily="2" charset="77"/>
              </a:rPr>
              <a:t>Will work hard to ensure success</a:t>
            </a:r>
            <a:endParaRPr lang="en-US" dirty="0"/>
          </a:p>
          <a:p>
            <a:pPr marL="342900" lvl="0" indent="-342900">
              <a:spcAft>
                <a:spcPts val="600"/>
              </a:spcAft>
            </a:pPr>
            <a:r>
              <a:rPr lang="en-US" dirty="0"/>
              <a:t>Lots of follow-up, we must work together to be successful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Obligation</a:t>
            </a:r>
            <a:endParaRPr dirty="0"/>
          </a:p>
        </p:txBody>
      </p:sp>
      <p:sp>
        <p:nvSpPr>
          <p:cNvPr id="80" name="Google Shape;80;p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400"/>
              <a:buNone/>
            </a:pPr>
            <a:r>
              <a:rPr lang="en-US" sz="2400"/>
              <a:t>I do hereby promise on my honor as a Scout, that I will always and faithfully observe and preserve the traditions of the Order of the Arrow, Wimachtendienk, Wingolauchsik, Witahemui.</a:t>
            </a:r>
            <a:br>
              <a:rPr lang="en-US" sz="2400"/>
            </a:br>
            <a:endParaRPr sz="2400"/>
          </a:p>
          <a:p>
            <a:pPr marL="0" lvl="0" indent="0" algn="ctr" rtl="0">
              <a:spcBef>
                <a:spcPts val="480"/>
              </a:spcBef>
              <a:spcAft>
                <a:spcPts val="0"/>
              </a:spcAft>
              <a:buClr>
                <a:schemeClr val="dk1"/>
              </a:buClr>
              <a:buSzPts val="2400"/>
              <a:buNone/>
            </a:pPr>
            <a:r>
              <a:rPr lang="en-US" sz="2400"/>
              <a:t>I will always regard the ties of Brotherhood in the Order of the Arrow as lasting, and will seek to preserve a Cheerful spirit, even in the midst of irksome tasks and weighty responsibilities, and will endeavor, so far as in my power lies, to be unselfish in Service and devotion to the welfare of others.</a:t>
            </a:r>
            <a:endParaRPr/>
          </a:p>
          <a:p>
            <a:pPr marL="0" lvl="0" indent="0" algn="ctr" rtl="0">
              <a:spcBef>
                <a:spcPts val="480"/>
              </a:spcBef>
              <a:spcAft>
                <a:spcPts val="0"/>
              </a:spcAft>
              <a:buClr>
                <a:schemeClr val="dk1"/>
              </a:buClr>
              <a:buSzPts val="2400"/>
              <a:buNone/>
            </a:pP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Learning Outcomes</a:t>
            </a:r>
            <a:endParaRPr/>
          </a:p>
        </p:txBody>
      </p:sp>
      <p:sp>
        <p:nvSpPr>
          <p:cNvPr id="86" name="Google Shape;86;p3"/>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Understand the purpose and structure of the ACT Conference</a:t>
            </a:r>
          </a:p>
          <a:p>
            <a:pPr marL="342900" lvl="0" indent="-342900" algn="l" rtl="0">
              <a:spcBef>
                <a:spcPts val="0"/>
              </a:spcBef>
              <a:spcAft>
                <a:spcPts val="0"/>
              </a:spcAft>
              <a:buClr>
                <a:schemeClr val="dk1"/>
              </a:buClr>
              <a:buSzPts val="3200"/>
              <a:buChar char="•"/>
            </a:pPr>
            <a:r>
              <a:rPr lang="en-US" dirty="0"/>
              <a:t>Describe the HPL metrics and why they matter in measuring lodge performance</a:t>
            </a:r>
          </a:p>
          <a:p>
            <a:pPr marL="342900" lvl="0" indent="-342900" algn="l" rtl="0">
              <a:spcBef>
                <a:spcPts val="0"/>
              </a:spcBef>
              <a:spcAft>
                <a:spcPts val="0"/>
              </a:spcAft>
              <a:buClr>
                <a:schemeClr val="dk1"/>
              </a:buClr>
              <a:buSzPts val="3200"/>
              <a:buChar char="•"/>
            </a:pPr>
            <a:r>
              <a:rPr lang="en-US" dirty="0"/>
              <a:t>Define my role as a leader and accountability partner in promoting growth in the OA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a:spLocks/>
          </p:cNvSpPr>
          <p:nvPr/>
        </p:nvSpPr>
        <p:spPr>
          <a:xfrm>
            <a:off x="671511" y="1557338"/>
            <a:ext cx="10868025" cy="3100387"/>
          </a:xfrm>
          <a:prstGeom prst="rect">
            <a:avLst/>
          </a:prstGeom>
          <a:solidFill>
            <a:srgbClr val="D8D8D8"/>
          </a:solidFill>
          <a:ln w="38100" cap="flat" cmpd="sng">
            <a:solidFill>
              <a:srgbClr val="C000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uFillTx/>
              <a:latin typeface="Calibri"/>
              <a:ea typeface="Calibri"/>
              <a:cs typeface="Calibri"/>
              <a:sym typeface="Calibri"/>
            </a:endParaRPr>
          </a:p>
        </p:txBody>
      </p:sp>
      <p:sp>
        <p:nvSpPr>
          <p:cNvPr id="90" name="Google Shape;90;p3"/>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solidFill>
                  <a:srgbClr val="C00000"/>
                </a:solidFill>
                <a:uFillTx/>
              </a:rPr>
              <a:t>Why are you here?  Why did you decide to come to this Section ACT Conference? </a:t>
            </a:r>
            <a:endParaRPr lang="en-US" sz="7200" dirty="0">
              <a:solidFill>
                <a:srgbClr val="C00000"/>
              </a:solidFill>
              <a:uFillTx/>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a:spLocks/>
          </p:cNvSpPr>
          <p:nvPr/>
        </p:nvSpPr>
        <p:spPr>
          <a:xfrm>
            <a:off x="671511" y="1557338"/>
            <a:ext cx="10868025" cy="3100387"/>
          </a:xfrm>
          <a:prstGeom prst="rect">
            <a:avLst/>
          </a:prstGeom>
          <a:solidFill>
            <a:srgbClr val="D8D8D8"/>
          </a:solidFill>
          <a:ln w="38100" cap="flat" cmpd="sng">
            <a:solidFill>
              <a:srgbClr val="C000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uFillTx/>
              <a:latin typeface="Calibri"/>
              <a:ea typeface="Calibri"/>
              <a:cs typeface="Calibri"/>
              <a:sym typeface="Calibri"/>
            </a:endParaRPr>
          </a:p>
        </p:txBody>
      </p:sp>
      <p:sp>
        <p:nvSpPr>
          <p:cNvPr id="90" name="Google Shape;90;p3"/>
          <p:cNvSpPr txBox="1">
            <a:spLocks noGrp="1"/>
          </p:cNvSpPr>
          <p:nvPr>
            <p:ph type="title"/>
          </p:nvPr>
        </p:nvSpPr>
        <p:spPr>
          <a:xfrm>
            <a:off x="731117" y="2536031"/>
            <a:ext cx="10729766"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solidFill>
                  <a:srgbClr val="C00000"/>
                </a:solidFill>
              </a:rPr>
              <a:t>WHY</a:t>
            </a:r>
            <a:r>
              <a:rPr lang="en-US" dirty="0">
                <a:solidFill>
                  <a:srgbClr val="C00000"/>
                </a:solidFill>
                <a:uFillTx/>
              </a:rPr>
              <a:t> are you here?  What has inspired you to stay involved, to give back as much as you do?</a:t>
            </a:r>
            <a:endParaRPr lang="en-US" sz="7200" dirty="0">
              <a:solidFill>
                <a:srgbClr val="C00000"/>
              </a:solidFill>
              <a:uFillTx/>
            </a:endParaRPr>
          </a:p>
        </p:txBody>
      </p:sp>
    </p:spTree>
    <p:extLst>
      <p:ext uri="{BB962C8B-B14F-4D97-AF65-F5344CB8AC3E}">
        <p14:creationId xmlns:p14="http://schemas.microsoft.com/office/powerpoint/2010/main" val="254090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Tree>
    <p:extLst>
      <p:ext uri="{BB962C8B-B14F-4D97-AF65-F5344CB8AC3E}">
        <p14:creationId xmlns:p14="http://schemas.microsoft.com/office/powerpoint/2010/main" val="2378822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4"/>
          <p:cNvSpPr txBox="1">
            <a:spLocks noGrp="1"/>
          </p:cNvSpPr>
          <p:nvPr>
            <p:ph type="title"/>
          </p:nvPr>
        </p:nvSpPr>
        <p:spPr>
          <a:xfrm>
            <a:off x="0" y="2600325"/>
            <a:ext cx="12192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3900" dirty="0">
                <a:solidFill>
                  <a:srgbClr val="C00000"/>
                </a:solidFill>
                <a:uFillTx/>
              </a:rPr>
              <a:t>35,090</a:t>
            </a:r>
            <a:endParaRPr dirty="0">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uFillTx/>
              </a:rPr>
              <a:t>Key Performance Indicators</a:t>
            </a:r>
            <a:endParaRPr>
              <a:uFillTx/>
            </a:endParaRPr>
          </a:p>
        </p:txBody>
      </p:sp>
      <p:sp>
        <p:nvSpPr>
          <p:cNvPr id="107" name="Google Shape;107;p6"/>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b="1" dirty="0">
                <a:uFillTx/>
              </a:rPr>
              <a:t>Unit Election Rate </a:t>
            </a:r>
            <a:r>
              <a:rPr lang="en-US" dirty="0">
                <a:uFillTx/>
              </a:rPr>
              <a:t>– the percentage of troops, crews, and ships that host an OA in a given year</a:t>
            </a:r>
            <a:endParaRPr dirty="0">
              <a:uFillTx/>
            </a:endParaRPr>
          </a:p>
          <a:p>
            <a:pPr marL="342900" lvl="0" indent="-342900" algn="l" rtl="0">
              <a:spcBef>
                <a:spcPts val="640"/>
              </a:spcBef>
              <a:spcAft>
                <a:spcPts val="0"/>
              </a:spcAft>
              <a:buClr>
                <a:schemeClr val="dk1"/>
              </a:buClr>
              <a:buSzPts val="3200"/>
              <a:buChar char="•"/>
            </a:pPr>
            <a:r>
              <a:rPr lang="en-US" b="1" dirty="0">
                <a:uFillTx/>
              </a:rPr>
              <a:t>Induction Rate </a:t>
            </a:r>
            <a:r>
              <a:rPr lang="en-US" dirty="0">
                <a:uFillTx/>
              </a:rPr>
              <a:t>– the percentage of candidates that attend an Ordeal</a:t>
            </a:r>
            <a:endParaRPr dirty="0">
              <a:uFillTx/>
            </a:endParaRPr>
          </a:p>
          <a:p>
            <a:pPr marL="342900" lvl="0" indent="-342900" algn="l" rtl="0">
              <a:spcBef>
                <a:spcPts val="640"/>
              </a:spcBef>
              <a:spcAft>
                <a:spcPts val="0"/>
              </a:spcAft>
              <a:buClr>
                <a:schemeClr val="dk1"/>
              </a:buClr>
              <a:buSzPts val="3200"/>
              <a:buChar char="•"/>
            </a:pPr>
            <a:r>
              <a:rPr lang="en-US" b="1" dirty="0">
                <a:uFillTx/>
              </a:rPr>
              <a:t>Activation Rate </a:t>
            </a:r>
            <a:r>
              <a:rPr lang="en-US" dirty="0">
                <a:uFillTx/>
              </a:rPr>
              <a:t>– the percentage of members that attend an OA event within their first six months as an </a:t>
            </a:r>
            <a:r>
              <a:rPr lang="en-US" dirty="0" err="1">
                <a:uFillTx/>
              </a:rPr>
              <a:t>Arrowman</a:t>
            </a:r>
            <a:endParaRPr dirty="0">
              <a:uFillTx/>
            </a:endParaRPr>
          </a:p>
        </p:txBody>
      </p:sp>
    </p:spTree>
  </p:cSld>
  <p:clrMapOvr>
    <a:masterClrMapping/>
  </p:clrMapOvr>
</p:sld>
</file>

<file path=ppt/theme/theme1.xml><?xml version="1.0" encoding="utf-8"?>
<a:theme xmlns:a="http://schemas.openxmlformats.org/drawingml/2006/main" name="AC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306</Words>
  <Application>Microsoft Macintosh PowerPoint</Application>
  <PresentationFormat>Widescreen</PresentationFormat>
  <Paragraphs>30</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Museo Sans 300</vt:lpstr>
      <vt:lpstr>Museo Slab 700</vt:lpstr>
      <vt:lpstr>ACT</vt:lpstr>
      <vt:lpstr>A Time to ACT</vt:lpstr>
      <vt:lpstr>Obligation</vt:lpstr>
      <vt:lpstr>Learning Outcomes</vt:lpstr>
      <vt:lpstr>PowerPoint Presentation</vt:lpstr>
      <vt:lpstr>Why are you here?  Why did you decide to come to this Section ACT Conference? </vt:lpstr>
      <vt:lpstr>WHY are you here?  What has inspired you to stay involved, to give back as much as you do?</vt:lpstr>
      <vt:lpstr>PowerPoint Presentation</vt:lpstr>
      <vt:lpstr>35,090</vt:lpstr>
      <vt:lpstr>Key Performance Indicators</vt:lpstr>
      <vt:lpstr>PowerPoint Presentation</vt:lpstr>
      <vt:lpstr>14.5%</vt:lpstr>
      <vt:lpstr>PowerPoint Presentation</vt:lpstr>
      <vt:lpstr>Staff Introductions</vt:lpstr>
      <vt:lpstr>Making the Most of this Conference</vt:lpstr>
      <vt:lpstr>Goal Setting &amp; Accountability Partners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Time to ACT</dc:title>
  <dc:creator>Bryson Schroeder</dc:creator>
  <cp:lastModifiedBy>Gavin Cho</cp:lastModifiedBy>
  <cp:revision>5</cp:revision>
  <dcterms:created xsi:type="dcterms:W3CDTF">2019-10-30T02:34:04Z</dcterms:created>
  <dcterms:modified xsi:type="dcterms:W3CDTF">2021-01-08T20:06:11Z</dcterms:modified>
</cp:coreProperties>
</file>