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modifyVerifier cryptProviderType="rsaAES" cryptAlgorithmClass="hash" cryptAlgorithmType="typeAny" cryptAlgorithmSid="14" spinCount="100000" saltData="nf26R5GRaq/btwbN26grMQ==" hashData="+UfDVDbxlo/Q++2anJtnqO0xPGyv7DVzPibCwv+B/c+cCe5ox3EgcKVUzJCB1qvLY+UI4mS03odwZc87wbHxyQ=="/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9" roundtripDataSignature="AMtx7mgv39xYLq2FWMQJDcEB6pDGlEBp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6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6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5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6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1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latin typeface="Museo Slab 700" panose="02000000000000000000" pitchFamily="2" charset="77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19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0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chemeClr val="dk1"/>
                </a:solidFill>
                <a:latin typeface="Museo Slab 700" panose="02000000000000000000" pitchFamily="2" charset="77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20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5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/>
              <a:t>Fostering Relationships</a:t>
            </a:r>
            <a:endParaRPr dirty="0"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 dirty="0"/>
              <a:t>Session 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C00000"/>
                </a:solidFill>
              </a:rPr>
              <a:t>Candy Guess Experience</a:t>
            </a:r>
            <a:endParaRPr sz="72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rgbClr val="C00000"/>
                </a:solidFill>
              </a:rPr>
              <a:t>Collective Wisdom Experience</a:t>
            </a:r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Need collective wisdom of all</a:t>
            </a:r>
            <a:endParaRPr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Individual responses are wildly off, but collectively nearly perfect</a:t>
            </a:r>
            <a:endParaRPr/>
          </a:p>
          <a:p>
            <a:pPr marL="74295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Good leaders capitalize on collective wisdom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Culture of Trust</a:t>
            </a:r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body" idx="1"/>
          </p:nvPr>
        </p:nvSpPr>
        <p:spPr>
          <a:xfrm>
            <a:off x="1257300" y="1600201"/>
            <a:ext cx="103251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Ask questions first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Listen not for pauses, but for content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“Help me understand…”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“So what I hear you saying is…”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“What do you want me to take away from this conversation?”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Use “I” statements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Be open to the possibility I am wrong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3"/>
          <p:cNvSpPr/>
          <p:nvPr/>
        </p:nvSpPr>
        <p:spPr>
          <a:xfrm>
            <a:off x="671500" y="1481151"/>
            <a:ext cx="10868100" cy="3327900"/>
          </a:xfrm>
          <a:prstGeom prst="rect">
            <a:avLst/>
          </a:prstGeom>
          <a:solidFill>
            <a:srgbClr val="CCCCCC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3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C00000"/>
                </a:solidFill>
              </a:rPr>
              <a:t>If you want people to trust you, </a:t>
            </a:r>
            <a:br>
              <a:rPr lang="en-US" sz="4000">
                <a:solidFill>
                  <a:srgbClr val="C00000"/>
                </a:solidFill>
              </a:rPr>
            </a:br>
            <a:r>
              <a:rPr lang="en-US" sz="4000">
                <a:solidFill>
                  <a:srgbClr val="C00000"/>
                </a:solidFill>
              </a:rPr>
              <a:t>you must earn that trust.  </a:t>
            </a:r>
            <a:br>
              <a:rPr lang="en-US" sz="4000">
                <a:solidFill>
                  <a:srgbClr val="C00000"/>
                </a:solidFill>
              </a:rPr>
            </a:br>
            <a:br>
              <a:rPr lang="en-US" sz="2400">
                <a:solidFill>
                  <a:srgbClr val="C00000"/>
                </a:solidFill>
              </a:rPr>
            </a:br>
            <a:r>
              <a:rPr lang="en-US" sz="4000">
                <a:solidFill>
                  <a:srgbClr val="C00000"/>
                </a:solidFill>
              </a:rPr>
              <a:t>If you want them to value you, </a:t>
            </a:r>
            <a:br>
              <a:rPr lang="en-US" sz="4000">
                <a:solidFill>
                  <a:srgbClr val="C00000"/>
                </a:solidFill>
              </a:rPr>
            </a:br>
            <a:r>
              <a:rPr lang="en-US" sz="4000">
                <a:solidFill>
                  <a:srgbClr val="C00000"/>
                </a:solidFill>
              </a:rPr>
              <a:t>you must value them.</a:t>
            </a:r>
            <a:endParaRPr sz="40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Outcomes</a:t>
            </a:r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Understand how to build relationships with your team.</a:t>
            </a:r>
            <a:endParaRPr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Learn how to effectively utilize the advisers in our organization.</a:t>
            </a:r>
            <a:endParaRPr/>
          </a:p>
          <a:p>
            <a:pPr marL="3429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Develop as a team.</a:t>
            </a:r>
            <a:br>
              <a:rPr lang="en-US"/>
            </a:b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>
                <a:solidFill>
                  <a:srgbClr val="C00000"/>
                </a:solidFill>
              </a:rPr>
              <a:t>Candy Guess Experience</a:t>
            </a:r>
            <a:endParaRPr sz="72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Relationship Building?</a:t>
            </a:r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body" idx="1"/>
          </p:nvPr>
        </p:nvSpPr>
        <p:spPr>
          <a:xfrm>
            <a:off x="609600" y="154305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Most important resource within the OA: </a:t>
            </a:r>
            <a:r>
              <a:rPr lang="en-US" sz="4400" b="1"/>
              <a:t>YOU!</a:t>
            </a: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en-US" sz="2400"/>
            </a:br>
            <a:r>
              <a:rPr lang="en-US" sz="2400" i="1"/>
              <a:t>There is nothing more in the OA besides our Arrowmen!  </a:t>
            </a:r>
            <a:br>
              <a:rPr lang="en-US" sz="2400" i="1"/>
            </a:br>
            <a:endParaRPr sz="1200" i="1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i="1"/>
              <a:t>That’s it. </a:t>
            </a:r>
            <a:br>
              <a:rPr lang="en-US" sz="2400" i="1"/>
            </a:br>
            <a:endParaRPr sz="1200" i="1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i="1"/>
              <a:t>Fundamentally what we are is a group of people with shared beliefs and goals.  </a:t>
            </a:r>
            <a:br>
              <a:rPr lang="en-US" sz="2400" i="1"/>
            </a:br>
            <a:endParaRPr sz="1200" i="1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 i="1"/>
              <a:t>We are our membership, nothing less, and nothing more.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Relationship Building?</a:t>
            </a:r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organization Thrives when our members Thrive</a:t>
            </a:r>
            <a:endParaRPr/>
          </a:p>
          <a:p>
            <a:pPr marL="34290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To Thrive, we must have strong relationships</a:t>
            </a:r>
            <a:endParaRPr/>
          </a:p>
        </p:txBody>
      </p:sp>
      <p:pic>
        <p:nvPicPr>
          <p:cNvPr id="103" name="Google Shape;103;p5" descr="A picture containing foo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33160" y="4532805"/>
            <a:ext cx="6256247" cy="1808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>
                <a:solidFill>
                  <a:srgbClr val="C00000"/>
                </a:solidFill>
              </a:rPr>
              <a:t>Relationship Building Experience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CCCCCC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dirty="0">
                <a:solidFill>
                  <a:srgbClr val="C00000"/>
                </a:solidFill>
              </a:rPr>
              <a:t>“If you do not intentionally, deliberately and proactively include, you will unintentionally exclude.”</a:t>
            </a:r>
            <a:r>
              <a:rPr lang="en-US" sz="4200" dirty="0">
                <a:solidFill>
                  <a:srgbClr val="E8E9E9"/>
                </a:solidFill>
              </a:rPr>
              <a:t> </a:t>
            </a:r>
            <a:br>
              <a:rPr lang="en-US" dirty="0">
                <a:solidFill>
                  <a:srgbClr val="C00000"/>
                </a:solidFill>
              </a:rPr>
            </a:br>
            <a:endParaRPr sz="1400" dirty="0">
              <a:solidFill>
                <a:srgbClr val="C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dirty="0">
                <a:solidFill>
                  <a:srgbClr val="000000"/>
                </a:solidFill>
              </a:rPr>
              <a:t>-Joe </a:t>
            </a:r>
            <a:r>
              <a:rPr lang="en-US" sz="2000" b="1" i="1" dirty="0" err="1">
                <a:solidFill>
                  <a:srgbClr val="000000"/>
                </a:solidFill>
              </a:rPr>
              <a:t>Gerstandt</a:t>
            </a:r>
            <a:endParaRPr sz="7200" b="1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"/>
          <p:cNvSpPr txBox="1">
            <a:spLocks noGrp="1"/>
          </p:cNvSpPr>
          <p:nvPr>
            <p:ph type="body" idx="1"/>
          </p:nvPr>
        </p:nvSpPr>
        <p:spPr>
          <a:xfrm>
            <a:off x="609600" y="1971676"/>
            <a:ext cx="10972800" cy="4540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i="1"/>
              <a:t>“all are welcome”</a:t>
            </a:r>
            <a:endParaRPr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i="1"/>
              <a:t>vs </a:t>
            </a:r>
            <a:endParaRPr/>
          </a:p>
          <a:p>
            <a:pPr marL="0" lvl="0" indent="0" algn="ctr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i="1"/>
              <a:t>“I designed this with you in mind.”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Common Barriers to Attendance</a:t>
            </a:r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Cost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Location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Structural Accessibility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Religious/Dietary Accommodations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Timing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278</Words>
  <Application>Microsoft Macintosh PowerPoint</Application>
  <PresentationFormat>Widescreen</PresentationFormat>
  <Paragraphs>47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Museo Sans 300</vt:lpstr>
      <vt:lpstr>Museo Slab 700</vt:lpstr>
      <vt:lpstr>ACT</vt:lpstr>
      <vt:lpstr>Fostering Relationships</vt:lpstr>
      <vt:lpstr>Learning Outcomes</vt:lpstr>
      <vt:lpstr>Candy Guess Experience</vt:lpstr>
      <vt:lpstr>Why Relationship Building?</vt:lpstr>
      <vt:lpstr>Why Relationship Building?</vt:lpstr>
      <vt:lpstr>Relationship Building Experience</vt:lpstr>
      <vt:lpstr>“If you do not intentionally, deliberately and proactively include, you will unintentionally exclude.”   -Joe Gerstandt</vt:lpstr>
      <vt:lpstr>PowerPoint Presentation</vt:lpstr>
      <vt:lpstr>Common Barriers to Attendance</vt:lpstr>
      <vt:lpstr>Candy Guess Experience</vt:lpstr>
      <vt:lpstr>Collective Wisdom Experience</vt:lpstr>
      <vt:lpstr>Culture of Trust</vt:lpstr>
      <vt:lpstr>If you want people to trust you,  you must earn that trust.    If you want them to value you,  you must value them.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Fostering Relationships</dc:title>
  <dc:creator>Bryson Schroeder</dc:creator>
  <cp:lastModifiedBy>Gavin Cho</cp:lastModifiedBy>
  <cp:revision>3</cp:revision>
  <dcterms:created xsi:type="dcterms:W3CDTF">2019-10-30T02:34:04Z</dcterms:created>
  <dcterms:modified xsi:type="dcterms:W3CDTF">2021-01-08T20:06:35Z</dcterms:modified>
</cp:coreProperties>
</file>