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18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37160" y="152400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9200" y="3733800"/>
            <a:ext cx="5562600" cy="838200"/>
          </a:xfrm>
        </p:spPr>
        <p:txBody>
          <a:bodyPr anchor="t">
            <a:normAutofit/>
          </a:bodyPr>
          <a:lstStyle>
            <a:lvl1pPr marL="0" indent="0" algn="r">
              <a:buNone/>
              <a:defRPr sz="2200" i="1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Insert Cell Name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457200" y="2052960"/>
            <a:ext cx="6324600" cy="1828800"/>
          </a:xfrm>
        </p:spPr>
        <p:txBody>
          <a:bodyPr anchor="b"/>
          <a:lstStyle>
            <a:lvl1pPr algn="r">
              <a:defRPr sz="4200" spc="150" baseline="0"/>
            </a:lvl1pPr>
          </a:lstStyle>
          <a:p>
            <a:r>
              <a:rPr lang="en-US" dirty="0" smtClean="0"/>
              <a:t>Click to Insert Session Name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228600" y="6324600"/>
            <a:ext cx="647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2015 NATIONAL</a:t>
            </a:r>
            <a:r>
              <a:rPr lang="en-US" sz="1400" baseline="0" dirty="0" smtClean="0">
                <a:solidFill>
                  <a:schemeClr val="bg1"/>
                </a:solidFill>
              </a:rPr>
              <a:t> ORDER OF THE ARROW CONFERENCE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14" name="Picture 13" descr="NOAC2015_StandardLogo_White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980" y="3048000"/>
            <a:ext cx="1844040" cy="10343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04" y="6110188"/>
            <a:ext cx="1112520" cy="58122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1447800" y="6262300"/>
            <a:ext cx="6477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2015 NATIONAL</a:t>
            </a:r>
            <a:r>
              <a:rPr lang="en-US" sz="1200" baseline="0" dirty="0" smtClean="0">
                <a:solidFill>
                  <a:schemeClr val="tx1"/>
                </a:solidFill>
              </a:rPr>
              <a:t> ORDER OF THE ARROW CONFERENCE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8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Communication &amp; Finance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Lodge Administration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88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is closed loop communication?</a:t>
            </a:r>
          </a:p>
          <a:p>
            <a:endParaRPr lang="en-US" dirty="0"/>
          </a:p>
          <a:p>
            <a:r>
              <a:rPr lang="en-US" dirty="0" smtClean="0"/>
              <a:t>Why is this bad?</a:t>
            </a:r>
          </a:p>
          <a:p>
            <a:endParaRPr lang="en-US" dirty="0"/>
          </a:p>
          <a:p>
            <a:r>
              <a:rPr lang="en-US" dirty="0" smtClean="0"/>
              <a:t>What solves closed loop communication?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 loop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369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Verbal</a:t>
            </a:r>
          </a:p>
          <a:p>
            <a:endParaRPr lang="en-US" dirty="0"/>
          </a:p>
          <a:p>
            <a:r>
              <a:rPr lang="en-US" dirty="0" smtClean="0"/>
              <a:t>Mail</a:t>
            </a:r>
          </a:p>
          <a:p>
            <a:endParaRPr lang="en-US" dirty="0"/>
          </a:p>
          <a:p>
            <a:r>
              <a:rPr lang="en-US" dirty="0" smtClean="0"/>
              <a:t>Electronic</a:t>
            </a:r>
          </a:p>
          <a:p>
            <a:endParaRPr lang="en-US" dirty="0"/>
          </a:p>
          <a:p>
            <a:r>
              <a:rPr lang="en-US" dirty="0" smtClean="0"/>
              <a:t>Websites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to communicate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432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Welcome, we are glad that you could join us for Dynamic Inspiration, Developing your Leadership. </a:t>
            </a:r>
          </a:p>
          <a:p>
            <a:endParaRPr lang="en-US" dirty="0"/>
          </a:p>
          <a:p>
            <a:r>
              <a:rPr lang="en-US" dirty="0" smtClean="0"/>
              <a:t>To gain the most from this session today, we encourage you to actively participate and take notes.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71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first step in understanding lodge finances is by knowing how much money you have, where it is spent, and when it is used. </a:t>
            </a:r>
          </a:p>
          <a:p>
            <a:endParaRPr lang="en-US" dirty="0"/>
          </a:p>
          <a:p>
            <a:r>
              <a:rPr lang="en-US" dirty="0" smtClean="0"/>
              <a:t>Finances is all about planning for the future.</a:t>
            </a:r>
          </a:p>
          <a:p>
            <a:endParaRPr lang="en-US" dirty="0"/>
          </a:p>
          <a:p>
            <a:r>
              <a:rPr lang="en-US" dirty="0" smtClean="0"/>
              <a:t>Fiscal management is JTE #1 and requests that each lodge develops and successfully executes an annual budget.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Lodge Finances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347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When understanding lodge operations and especially financing there are few things we need to know.</a:t>
            </a:r>
          </a:p>
          <a:p>
            <a:endParaRPr lang="en-US" dirty="0"/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: Lodge Finance have to be included in the council treasury and are subject to your councils regulations and annual audit.</a:t>
            </a:r>
          </a:p>
          <a:p>
            <a:endParaRPr lang="en-US" dirty="0" smtClean="0"/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: All OA funds are handled through the councils regular financial system as outlined in the “Local Council Accounting Manual”.</a:t>
            </a:r>
          </a:p>
          <a:p>
            <a:endParaRPr lang="en-US" dirty="0"/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: Each council has a different way of operating, therefore work with your staff advisor and council bookkeeper to find out about your councils unique procedure.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&amp; Procedure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040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are the benefits &amp; purposes of having an </a:t>
            </a:r>
            <a:r>
              <a:rPr lang="en-US" u="sng" dirty="0" smtClean="0"/>
              <a:t>annual</a:t>
            </a:r>
            <a:r>
              <a:rPr lang="en-US" dirty="0" smtClean="0"/>
              <a:t> budget?</a:t>
            </a:r>
          </a:p>
          <a:p>
            <a:endParaRPr lang="en-US" dirty="0"/>
          </a:p>
          <a:p>
            <a:r>
              <a:rPr lang="en-US" dirty="0" smtClean="0"/>
              <a:t>What are the benefits &amp; Purposes of having an </a:t>
            </a:r>
            <a:r>
              <a:rPr lang="en-US" u="sng" dirty="0" smtClean="0"/>
              <a:t>event</a:t>
            </a:r>
            <a:r>
              <a:rPr lang="en-US" dirty="0" smtClean="0"/>
              <a:t> budget?</a:t>
            </a:r>
          </a:p>
          <a:p>
            <a:endParaRPr lang="en-US" dirty="0"/>
          </a:p>
          <a:p>
            <a:r>
              <a:rPr lang="en-US" dirty="0" smtClean="0"/>
              <a:t>What is the difference between an annual &amp; event budget?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Budgeting &amp; Record Keeping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081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Dues cover the expenses of the lodge, based on the annual budget. </a:t>
            </a:r>
          </a:p>
          <a:p>
            <a:endParaRPr lang="en-US" dirty="0"/>
          </a:p>
          <a:p>
            <a:r>
              <a:rPr lang="en-US" dirty="0" smtClean="0"/>
              <a:t>What are the average dues nation wide?</a:t>
            </a:r>
          </a:p>
          <a:p>
            <a:endParaRPr lang="en-US" dirty="0"/>
          </a:p>
          <a:p>
            <a:r>
              <a:rPr lang="en-US" dirty="0" smtClean="0"/>
              <a:t>Does your lodge charge for the cost of a brotherhood sash in the ordeal fees? (Why do lodges handle this differently?)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28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Why do lodges fundraise?</a:t>
            </a:r>
          </a:p>
          <a:p>
            <a:endParaRPr lang="en-US" dirty="0"/>
          </a:p>
          <a:p>
            <a:r>
              <a:rPr lang="en-US" dirty="0" smtClean="0"/>
              <a:t>How do lodges fundraise?</a:t>
            </a:r>
          </a:p>
          <a:p>
            <a:endParaRPr lang="en-US" dirty="0"/>
          </a:p>
          <a:p>
            <a:r>
              <a:rPr lang="en-US" dirty="0" smtClean="0"/>
              <a:t>What are some good examples of why lodges might fundraise?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Fundraising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024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/>
          </a:p>
          <a:p>
            <a:r>
              <a:rPr lang="en-US" dirty="0" smtClean="0"/>
              <a:t>Why might you market your lodge?</a:t>
            </a:r>
          </a:p>
          <a:p>
            <a:endParaRPr lang="en-US" dirty="0"/>
          </a:p>
          <a:p>
            <a:r>
              <a:rPr lang="en-US" dirty="0"/>
              <a:t>How do you market your lodge?</a:t>
            </a:r>
          </a:p>
          <a:p>
            <a:endParaRPr lang="en-US" dirty="0" smtClean="0"/>
          </a:p>
          <a:p>
            <a:r>
              <a:rPr lang="en-US" dirty="0" smtClean="0"/>
              <a:t>What are the benefits of marketing your lodge?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your lodge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22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Three main ways lodges communicate.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9725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OAC Training Template">
  <a:themeElements>
    <a:clrScheme name="Custom 1">
      <a:dk1>
        <a:sysClr val="windowText" lastClr="000000"/>
      </a:dk1>
      <a:lt1>
        <a:sysClr val="window" lastClr="FFFFFF"/>
      </a:lt1>
      <a:dk2>
        <a:srgbClr val="34495D"/>
      </a:dk2>
      <a:lt2>
        <a:srgbClr val="F1F1F1"/>
      </a:lt2>
      <a:accent1>
        <a:srgbClr val="28282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 Training Template.potx</Template>
  <TotalTime>769</TotalTime>
  <Words>374</Words>
  <Application>Microsoft Office PowerPoint</Application>
  <PresentationFormat>On-screen Show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NOAC Training Template</vt:lpstr>
      <vt:lpstr>Small Lodge Administration</vt:lpstr>
      <vt:lpstr>Introduction</vt:lpstr>
      <vt:lpstr>Lodge Finances</vt:lpstr>
      <vt:lpstr>Policy &amp; Procedure</vt:lpstr>
      <vt:lpstr>Budgeting &amp; Record Keeping</vt:lpstr>
      <vt:lpstr>Dues</vt:lpstr>
      <vt:lpstr>Fundraising</vt:lpstr>
      <vt:lpstr>Marketing your lodge</vt:lpstr>
      <vt:lpstr>Communication</vt:lpstr>
      <vt:lpstr>Closed loop communication</vt:lpstr>
      <vt:lpstr>Ways to communicate</vt:lpstr>
      <vt:lpstr>For Training Resources and More Information Visit: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Jake Torpey</dc:creator>
  <cp:lastModifiedBy>Jake Torpey</cp:lastModifiedBy>
  <cp:revision>18</cp:revision>
  <dcterms:created xsi:type="dcterms:W3CDTF">2015-03-14T12:26:04Z</dcterms:created>
  <dcterms:modified xsi:type="dcterms:W3CDTF">2015-07-13T15:40:01Z</dcterms:modified>
</cp:coreProperties>
</file>