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818" y="-3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60" y="152400"/>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hasCustomPrompt="1"/>
          </p:nvPr>
        </p:nvSpPr>
        <p:spPr>
          <a:xfrm>
            <a:off x="1219200" y="3733800"/>
            <a:ext cx="5562600" cy="838200"/>
          </a:xfrm>
        </p:spPr>
        <p:txBody>
          <a:bodyPr anchor="t">
            <a:normAutofit/>
          </a:bodyPr>
          <a:lstStyle>
            <a:lvl1pPr marL="0" indent="0" algn="r">
              <a:buNone/>
              <a:defRPr sz="2200" i="1"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Insert Cell Name</a:t>
            </a:r>
          </a:p>
        </p:txBody>
      </p:sp>
      <p:sp>
        <p:nvSpPr>
          <p:cNvPr id="13" name="Title 12"/>
          <p:cNvSpPr>
            <a:spLocks noGrp="1"/>
          </p:cNvSpPr>
          <p:nvPr>
            <p:ph type="title" hasCustomPrompt="1"/>
          </p:nvPr>
        </p:nvSpPr>
        <p:spPr>
          <a:xfrm>
            <a:off x="457200" y="2052960"/>
            <a:ext cx="6324600" cy="1828800"/>
          </a:xfrm>
        </p:spPr>
        <p:txBody>
          <a:bodyPr anchor="b"/>
          <a:lstStyle>
            <a:lvl1pPr algn="r">
              <a:defRPr sz="4200" spc="150" baseline="0"/>
            </a:lvl1pPr>
          </a:lstStyle>
          <a:p>
            <a:r>
              <a:rPr lang="en-US" dirty="0" smtClean="0"/>
              <a:t>Click to Insert Session Name</a:t>
            </a:r>
            <a:endParaRPr lang="en-US" dirty="0"/>
          </a:p>
        </p:txBody>
      </p:sp>
      <p:sp>
        <p:nvSpPr>
          <p:cNvPr id="2" name="TextBox 1"/>
          <p:cNvSpPr txBox="1"/>
          <p:nvPr userDrawn="1"/>
        </p:nvSpPr>
        <p:spPr>
          <a:xfrm>
            <a:off x="228600" y="6324600"/>
            <a:ext cx="6477000" cy="307777"/>
          </a:xfrm>
          <a:prstGeom prst="rect">
            <a:avLst/>
          </a:prstGeom>
          <a:noFill/>
        </p:spPr>
        <p:txBody>
          <a:bodyPr wrap="square" rtlCol="0">
            <a:spAutoFit/>
          </a:bodyPr>
          <a:lstStyle/>
          <a:p>
            <a:pPr algn="ctr"/>
            <a:r>
              <a:rPr lang="en-US" sz="1400" dirty="0" smtClean="0">
                <a:solidFill>
                  <a:schemeClr val="bg1"/>
                </a:solidFill>
              </a:rPr>
              <a:t>2015 NATIONAL</a:t>
            </a:r>
            <a:r>
              <a:rPr lang="en-US" sz="1400" baseline="0" dirty="0" smtClean="0">
                <a:solidFill>
                  <a:schemeClr val="bg1"/>
                </a:solidFill>
              </a:rPr>
              <a:t> ORDER OF THE ARROW CONFERENCE</a:t>
            </a:r>
            <a:endParaRPr lang="en-US" sz="1400" dirty="0">
              <a:solidFill>
                <a:schemeClr val="bg1"/>
              </a:solidFill>
            </a:endParaRPr>
          </a:p>
        </p:txBody>
      </p:sp>
      <p:pic>
        <p:nvPicPr>
          <p:cNvPr id="14" name="Picture 13" descr="NOAC2015_StandardLogo_White.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78980" y="3048000"/>
            <a:ext cx="1844040" cy="10343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0704" y="6110188"/>
            <a:ext cx="1112520" cy="581224"/>
          </a:xfrm>
          <a:prstGeom prst="rect">
            <a:avLst/>
          </a:prstGeom>
          <a:noFill/>
          <a:ln>
            <a:noFill/>
          </a:ln>
        </p:spPr>
      </p:pic>
      <p:sp>
        <p:nvSpPr>
          <p:cNvPr id="12" name="TextBox 11"/>
          <p:cNvSpPr txBox="1"/>
          <p:nvPr/>
        </p:nvSpPr>
        <p:spPr>
          <a:xfrm>
            <a:off x="1447800" y="6262300"/>
            <a:ext cx="6477000" cy="276999"/>
          </a:xfrm>
          <a:prstGeom prst="rect">
            <a:avLst/>
          </a:prstGeom>
          <a:noFill/>
        </p:spPr>
        <p:txBody>
          <a:bodyPr wrap="square" rtlCol="0">
            <a:spAutoFit/>
          </a:bodyPr>
          <a:lstStyle/>
          <a:p>
            <a:pPr algn="l"/>
            <a:r>
              <a:rPr lang="en-US" sz="1200" dirty="0" smtClean="0">
                <a:solidFill>
                  <a:schemeClr val="tx1"/>
                </a:solidFill>
              </a:rPr>
              <a:t>2015 NATIONAL</a:t>
            </a:r>
            <a:r>
              <a:rPr lang="en-US" sz="1200" baseline="0" dirty="0" smtClean="0">
                <a:solidFill>
                  <a:schemeClr val="tx1"/>
                </a:solidFill>
              </a:rPr>
              <a:t> ORDER OF THE ARROW CONFERENCE</a:t>
            </a:r>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8" r:id="rId4"/>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mtClean="0"/>
              <a:t>Membership</a:t>
            </a:r>
            <a:endParaRPr lang="en-US" dirty="0"/>
          </a:p>
        </p:txBody>
      </p:sp>
      <p:sp>
        <p:nvSpPr>
          <p:cNvPr id="3" name="Title 2"/>
          <p:cNvSpPr>
            <a:spLocks noGrp="1"/>
          </p:cNvSpPr>
          <p:nvPr>
            <p:ph type="title"/>
          </p:nvPr>
        </p:nvSpPr>
        <p:spPr/>
        <p:txBody>
          <a:bodyPr/>
          <a:lstStyle/>
          <a:p>
            <a:r>
              <a:rPr lang="en-US" dirty="0" smtClean="0"/>
              <a:t>Small Lodge Administration</a:t>
            </a:r>
            <a:endParaRPr lang="en-US" dirty="0"/>
          </a:p>
        </p:txBody>
      </p:sp>
    </p:spTree>
    <p:extLst>
      <p:ext uri="{BB962C8B-B14F-4D97-AF65-F5344CB8AC3E}">
        <p14:creationId xmlns:p14="http://schemas.microsoft.com/office/powerpoint/2010/main" val="3401887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Welcome, we are glad that you could join us for Dynamic Inspiration, Developing your Leadership. </a:t>
            </a:r>
          </a:p>
          <a:p>
            <a:endParaRPr lang="en-US" dirty="0"/>
          </a:p>
          <a:p>
            <a:r>
              <a:rPr lang="en-US" dirty="0" smtClean="0"/>
              <a:t>To gain the most from this session today, we encourage you to actively participate and take notes. </a:t>
            </a:r>
          </a:p>
        </p:txBody>
      </p:sp>
      <p:sp>
        <p:nvSpPr>
          <p:cNvPr id="3" name="Title 2"/>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033717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Three basic management principals: 1) All advisors are not created equal, 2) Commitments vary among individuals, 3) It isn’t what you do, it’s the way you do it. </a:t>
            </a:r>
          </a:p>
          <a:p>
            <a:endParaRPr lang="en-US" dirty="0"/>
          </a:p>
          <a:p>
            <a:r>
              <a:rPr lang="en-US" dirty="0" smtClean="0"/>
              <a:t>Those who are needed tend to participate more. </a:t>
            </a:r>
          </a:p>
          <a:p>
            <a:endParaRPr lang="en-US" dirty="0"/>
          </a:p>
          <a:p>
            <a:r>
              <a:rPr lang="en-US" dirty="0" smtClean="0"/>
              <a:t>Training is important to the success of our members. </a:t>
            </a:r>
            <a:endParaRPr lang="en-US" dirty="0"/>
          </a:p>
        </p:txBody>
      </p:sp>
      <p:sp>
        <p:nvSpPr>
          <p:cNvPr id="3" name="Title 2"/>
          <p:cNvSpPr>
            <a:spLocks noGrp="1"/>
          </p:cNvSpPr>
          <p:nvPr>
            <p:ph type="title"/>
          </p:nvPr>
        </p:nvSpPr>
        <p:spPr/>
        <p:txBody>
          <a:bodyPr/>
          <a:lstStyle/>
          <a:p>
            <a:r>
              <a:rPr lang="en-US" dirty="0" smtClean="0"/>
              <a:t>Utilizing your membership</a:t>
            </a:r>
            <a:endParaRPr lang="en-US" dirty="0"/>
          </a:p>
        </p:txBody>
      </p:sp>
    </p:spTree>
    <p:extLst>
      <p:ext uri="{BB962C8B-B14F-4D97-AF65-F5344CB8AC3E}">
        <p14:creationId xmlns:p14="http://schemas.microsoft.com/office/powerpoint/2010/main" val="2836521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People follow leaders not managers. </a:t>
            </a:r>
          </a:p>
          <a:p>
            <a:endParaRPr lang="en-US" dirty="0"/>
          </a:p>
          <a:p>
            <a:r>
              <a:rPr lang="en-US" dirty="0" smtClean="0"/>
              <a:t>Be humble! (We are all volunteering.)</a:t>
            </a:r>
          </a:p>
          <a:p>
            <a:endParaRPr lang="en-US" dirty="0"/>
          </a:p>
          <a:p>
            <a:r>
              <a:rPr lang="en-US" dirty="0" smtClean="0"/>
              <a:t>Where do leaders stand?</a:t>
            </a:r>
            <a:endParaRPr lang="en-US" dirty="0"/>
          </a:p>
        </p:txBody>
      </p:sp>
      <p:sp>
        <p:nvSpPr>
          <p:cNvPr id="3" name="Title 2"/>
          <p:cNvSpPr>
            <a:spLocks noGrp="1"/>
          </p:cNvSpPr>
          <p:nvPr>
            <p:ph type="title"/>
          </p:nvPr>
        </p:nvSpPr>
        <p:spPr/>
        <p:txBody>
          <a:bodyPr/>
          <a:lstStyle/>
          <a:p>
            <a:r>
              <a:rPr lang="en-US" dirty="0" smtClean="0"/>
              <a:t>Leaders vs. managers</a:t>
            </a:r>
            <a:endParaRPr lang="en-US" dirty="0"/>
          </a:p>
        </p:txBody>
      </p:sp>
    </p:spTree>
    <p:extLst>
      <p:ext uri="{BB962C8B-B14F-4D97-AF65-F5344CB8AC3E}">
        <p14:creationId xmlns:p14="http://schemas.microsoft.com/office/powerpoint/2010/main" val="13956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To gain the most from your membership, know the positions needed, and the potential for members to fill those positions. </a:t>
            </a:r>
          </a:p>
          <a:p>
            <a:endParaRPr lang="en-US" dirty="0"/>
          </a:p>
          <a:p>
            <a:r>
              <a:rPr lang="en-US" dirty="0" smtClean="0"/>
              <a:t>Track your members skills, interests, hobbies, etc. But, you also need to know personal information to help provide background about the individual. (It is also important to track this for operational purposes.)</a:t>
            </a:r>
          </a:p>
          <a:p>
            <a:endParaRPr lang="en-US" dirty="0"/>
          </a:p>
          <a:p>
            <a:r>
              <a:rPr lang="en-US" dirty="0" smtClean="0"/>
              <a:t>It is also helpful to track Scouting and OA information, for example: rank, positions held, events attended, etc.</a:t>
            </a:r>
            <a:endParaRPr lang="en-US" dirty="0"/>
          </a:p>
        </p:txBody>
      </p:sp>
      <p:sp>
        <p:nvSpPr>
          <p:cNvPr id="3" name="Title 2"/>
          <p:cNvSpPr>
            <a:spLocks noGrp="1"/>
          </p:cNvSpPr>
          <p:nvPr>
            <p:ph type="title"/>
          </p:nvPr>
        </p:nvSpPr>
        <p:spPr/>
        <p:txBody>
          <a:bodyPr/>
          <a:lstStyle/>
          <a:p>
            <a:r>
              <a:rPr lang="en-US" dirty="0" smtClean="0"/>
              <a:t>Membership inventory</a:t>
            </a:r>
            <a:endParaRPr lang="en-US" dirty="0"/>
          </a:p>
        </p:txBody>
      </p:sp>
    </p:spTree>
    <p:extLst>
      <p:ext uri="{BB962C8B-B14F-4D97-AF65-F5344CB8AC3E}">
        <p14:creationId xmlns:p14="http://schemas.microsoft.com/office/powerpoint/2010/main" val="228305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r>
              <a:rPr lang="en-US" dirty="0" smtClean="0"/>
              <a:t>Group break out and report back. </a:t>
            </a:r>
            <a:endParaRPr lang="en-US" dirty="0"/>
          </a:p>
        </p:txBody>
      </p:sp>
      <p:sp>
        <p:nvSpPr>
          <p:cNvPr id="3" name="Title 2"/>
          <p:cNvSpPr>
            <a:spLocks noGrp="1"/>
          </p:cNvSpPr>
          <p:nvPr>
            <p:ph type="title"/>
          </p:nvPr>
        </p:nvSpPr>
        <p:spPr/>
        <p:txBody>
          <a:bodyPr/>
          <a:lstStyle/>
          <a:p>
            <a:r>
              <a:rPr lang="en-US" dirty="0" smtClean="0"/>
              <a:t>What we have learned</a:t>
            </a:r>
            <a:endParaRPr lang="en-US" dirty="0"/>
          </a:p>
        </p:txBody>
      </p:sp>
    </p:spTree>
    <p:extLst>
      <p:ext uri="{BB962C8B-B14F-4D97-AF65-F5344CB8AC3E}">
        <p14:creationId xmlns:p14="http://schemas.microsoft.com/office/powerpoint/2010/main" val="364974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smtClean="0"/>
          </a:p>
          <a:p>
            <a:r>
              <a:rPr lang="en-US" smtClean="0"/>
              <a:t>Everyone </a:t>
            </a:r>
            <a:r>
              <a:rPr lang="en-US" dirty="0" smtClean="0"/>
              <a:t>should have an opportunity to serve and knowing how to utilize your membership will help your lodge succeed.  </a:t>
            </a: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338161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 Training Resources and More Information Visit:</a:t>
            </a:r>
            <a:endParaRPr lang="en-US" dirty="0"/>
          </a:p>
        </p:txBody>
      </p:sp>
      <p:sp>
        <p:nvSpPr>
          <p:cNvPr id="3" name="Subtitle 2"/>
          <p:cNvSpPr>
            <a:spLocks noGrp="1"/>
          </p:cNvSpPr>
          <p:nvPr>
            <p:ph type="subTitle" idx="1"/>
          </p:nvPr>
        </p:nvSpPr>
        <p:spPr/>
        <p:txBody>
          <a:bodyPr/>
          <a:lstStyle/>
          <a:p>
            <a:r>
              <a:rPr lang="en-US" dirty="0">
                <a:solidFill>
                  <a:schemeClr val="tx1"/>
                </a:solidFill>
              </a:rPr>
              <a:t>http://training.oa-bsa.org/noac2015</a:t>
            </a:r>
            <a:endParaRPr lang="en-US" dirty="0">
              <a:solidFill>
                <a:schemeClr val="tx1"/>
              </a:solidFill>
            </a:endParaRPr>
          </a:p>
        </p:txBody>
      </p:sp>
    </p:spTree>
    <p:extLst>
      <p:ext uri="{BB962C8B-B14F-4D97-AF65-F5344CB8AC3E}">
        <p14:creationId xmlns:p14="http://schemas.microsoft.com/office/powerpoint/2010/main" val="4278126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OAC Training Template">
  <a:themeElements>
    <a:clrScheme name="Custom 1">
      <a:dk1>
        <a:sysClr val="windowText" lastClr="000000"/>
      </a:dk1>
      <a:lt1>
        <a:sysClr val="window" lastClr="FFFFFF"/>
      </a:lt1>
      <a:dk2>
        <a:srgbClr val="34495D"/>
      </a:dk2>
      <a:lt2>
        <a:srgbClr val="F1F1F1"/>
      </a:lt2>
      <a:accent1>
        <a:srgbClr val="28282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NOAC Training Template.potx</Template>
  <TotalTime>786</TotalTime>
  <Words>256</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NOAC Training Template</vt:lpstr>
      <vt:lpstr>Small Lodge Administration</vt:lpstr>
      <vt:lpstr>Introduction</vt:lpstr>
      <vt:lpstr>Utilizing your membership</vt:lpstr>
      <vt:lpstr>Leaders vs. managers</vt:lpstr>
      <vt:lpstr>Membership inventory</vt:lpstr>
      <vt:lpstr>What we have learned</vt:lpstr>
      <vt:lpstr>Conclusion</vt:lpstr>
      <vt:lpstr>For Training Resources and More Information Visit: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Jake Torpey</dc:creator>
  <cp:lastModifiedBy>Jake Torpey</cp:lastModifiedBy>
  <cp:revision>21</cp:revision>
  <dcterms:created xsi:type="dcterms:W3CDTF">2015-03-14T12:26:04Z</dcterms:created>
  <dcterms:modified xsi:type="dcterms:W3CDTF">2015-07-13T15:39:45Z</dcterms:modified>
</cp:coreProperties>
</file>