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57" r:id="rId3"/>
    <p:sldId id="259" r:id="rId4"/>
    <p:sldId id="271" r:id="rId5"/>
    <p:sldId id="272" r:id="rId6"/>
    <p:sldId id="260" r:id="rId7"/>
    <p:sldId id="285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81" r:id="rId20"/>
    <p:sldId id="273" r:id="rId21"/>
    <p:sldId id="287" r:id="rId22"/>
    <p:sldId id="288" r:id="rId23"/>
    <p:sldId id="274" r:id="rId24"/>
    <p:sldId id="275" r:id="rId25"/>
    <p:sldId id="284" r:id="rId26"/>
    <p:sldId id="264" r:id="rId27"/>
    <p:sldId id="276" r:id="rId28"/>
    <p:sldId id="282" r:id="rId29"/>
    <p:sldId id="286" r:id="rId30"/>
    <p:sldId id="289" r:id="rId31"/>
    <p:sldId id="290" r:id="rId3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1378154-3B0E-4299-99B7-EAE3B3CAAA75}">
          <p14:sldIdLst>
            <p14:sldId id="258"/>
            <p14:sldId id="257"/>
            <p14:sldId id="259"/>
          </p14:sldIdLst>
        </p14:section>
        <p14:section name="Establishing Normal" id="{5AD80900-A6B3-4A6E-8F74-79BAE53AAEA9}">
          <p14:sldIdLst>
            <p14:sldId id="271"/>
          </p14:sldIdLst>
        </p14:section>
        <p14:section name="Traits of Good Teams" id="{CADBA5AA-2878-4295-9F31-4DDDCA706480}">
          <p14:sldIdLst>
            <p14:sldId id="272"/>
            <p14:sldId id="260"/>
            <p14:sldId id="285"/>
            <p14:sldId id="261"/>
            <p14:sldId id="262"/>
          </p14:sldIdLst>
        </p14:section>
        <p14:section name="Understanding Yourself" id="{64E65B8E-4811-4389-A45B-AEB92CC26DB0}">
          <p14:sldIdLst>
            <p14:sldId id="263"/>
            <p14:sldId id="265"/>
            <p14:sldId id="266"/>
            <p14:sldId id="267"/>
            <p14:sldId id="268"/>
            <p14:sldId id="269"/>
            <p14:sldId id="270"/>
            <p14:sldId id="279"/>
            <p14:sldId id="280"/>
            <p14:sldId id="281"/>
          </p14:sldIdLst>
        </p14:section>
        <p14:section name="Finding New Teammates" id="{D80AE556-AC13-4F20-B0BE-1D2BAC2D4448}">
          <p14:sldIdLst>
            <p14:sldId id="273"/>
            <p14:sldId id="287"/>
            <p14:sldId id="288"/>
            <p14:sldId id="274"/>
            <p14:sldId id="275"/>
            <p14:sldId id="284"/>
          </p14:sldIdLst>
        </p14:section>
        <p14:section name="Understanding Others" id="{8D0384E2-8EEA-4BBB-8C48-DE4E8EE65980}">
          <p14:sldIdLst>
            <p14:sldId id="264"/>
            <p14:sldId id="276"/>
            <p14:sldId id="282"/>
          </p14:sldIdLst>
        </p14:section>
        <p14:section name="Conclusion/Question" id="{CCB304B3-8C70-43A5-BE7A-F777007B5A14}">
          <p14:sldIdLst>
            <p14:sldId id="286"/>
            <p14:sldId id="289"/>
            <p14:sldId id="2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5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27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2"/>
    </p:cViewPr>
  </p:sorterViewPr>
  <p:notesViewPr>
    <p:cSldViewPr snapToGrid="0" snapToObjects="1">
      <p:cViewPr varScale="1">
        <p:scale>
          <a:sx n="69" d="100"/>
          <a:sy n="69" d="100"/>
        </p:scale>
        <p:origin x="27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75866FC-6B79-4C8E-AC2C-58B42DFEB141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89B9A72-AFD4-4F15-9CC4-EDAA0A8D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77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6FDDC78-39F5-450D-9D5A-3E0A4A2A3834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5012C13-9A8A-470C-8E19-82554938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6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12C13-9A8A-470C-8E19-825549389D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12C13-9A8A-470C-8E19-825549389D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7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course will use the stories and scenarios you provide as the basis for our community learning, so please share what works and doesn’t work currently.  Together we can find a solution for your Lodge to implement back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12C13-9A8A-470C-8E19-825549389D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6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3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8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matthew.lacy@scouting.or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the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Skills for Advisers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Applying It Back Home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Understanding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Personality tool to understand how a person acts and reacts to situations</a:t>
            </a:r>
          </a:p>
          <a:p>
            <a:r>
              <a:rPr lang="en-US" dirty="0" smtClean="0"/>
              <a:t>Four major categories</a:t>
            </a:r>
          </a:p>
          <a:p>
            <a:pPr lvl="1"/>
            <a:r>
              <a:rPr lang="en-US" dirty="0" smtClean="0"/>
              <a:t>Dominance</a:t>
            </a:r>
          </a:p>
          <a:p>
            <a:pPr lvl="1"/>
            <a:r>
              <a:rPr lang="en-US" dirty="0" smtClean="0"/>
              <a:t>Influence</a:t>
            </a:r>
          </a:p>
          <a:p>
            <a:pPr lvl="1"/>
            <a:r>
              <a:rPr lang="en-US" dirty="0" smtClean="0"/>
              <a:t>Conscientiousness</a:t>
            </a:r>
          </a:p>
          <a:p>
            <a:pPr lvl="1"/>
            <a:r>
              <a:rPr lang="en-US" dirty="0" smtClean="0"/>
              <a:t>Steadiness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27" y="2739712"/>
            <a:ext cx="3803073" cy="317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Dominance – </a:t>
            </a:r>
            <a:r>
              <a:rPr lang="en-US" b="1" dirty="0" smtClean="0"/>
              <a:t>“Control Specialists”</a:t>
            </a:r>
            <a:endParaRPr lang="en-US" dirty="0" smtClean="0"/>
          </a:p>
          <a:p>
            <a:pPr lvl="1"/>
            <a:r>
              <a:rPr lang="en-US" dirty="0" smtClean="0"/>
              <a:t>Prioritizes </a:t>
            </a:r>
            <a:r>
              <a:rPr lang="en-US" b="1" dirty="0" smtClean="0"/>
              <a:t>Tasks and Results</a:t>
            </a:r>
          </a:p>
          <a:p>
            <a:pPr lvl="1"/>
            <a:r>
              <a:rPr lang="en-US" dirty="0" smtClean="0"/>
              <a:t>Motivated by </a:t>
            </a:r>
            <a:r>
              <a:rPr lang="en-US" b="1" dirty="0" smtClean="0"/>
              <a:t>Challenges</a:t>
            </a:r>
          </a:p>
          <a:p>
            <a:pPr lvl="1"/>
            <a:r>
              <a:rPr lang="en-US" dirty="0" smtClean="0"/>
              <a:t>Appears to be </a:t>
            </a:r>
            <a:r>
              <a:rPr lang="en-US" b="1" dirty="0" smtClean="0"/>
              <a:t>Direct and Self Assured</a:t>
            </a:r>
          </a:p>
          <a:p>
            <a:pPr lvl="1"/>
            <a:r>
              <a:rPr lang="en-US" dirty="0" smtClean="0"/>
              <a:t>Fears</a:t>
            </a:r>
            <a:r>
              <a:rPr lang="en-US" b="1" dirty="0" smtClean="0"/>
              <a:t> Being taken advantage of</a:t>
            </a:r>
          </a:p>
          <a:p>
            <a:pPr marL="457200" lvl="1" indent="0" algn="ctr">
              <a:buNone/>
            </a:pPr>
            <a:endParaRPr lang="en-US" b="1" dirty="0" smtClean="0"/>
          </a:p>
          <a:p>
            <a:pPr marL="457200" lvl="1" indent="0" algn="ctr">
              <a:buNone/>
            </a:pPr>
            <a:r>
              <a:rPr lang="en-US" b="1" dirty="0" smtClean="0"/>
              <a:t>BE EFFICIENT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1" y="0"/>
            <a:ext cx="1733550" cy="17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Influence</a:t>
            </a:r>
            <a:r>
              <a:rPr lang="en-US" dirty="0"/>
              <a:t> – </a:t>
            </a:r>
            <a:r>
              <a:rPr lang="en-US" b="1" dirty="0" smtClean="0"/>
              <a:t>“Communication Specialist”</a:t>
            </a:r>
            <a:endParaRPr lang="en-US" dirty="0"/>
          </a:p>
          <a:p>
            <a:pPr lvl="1"/>
            <a:r>
              <a:rPr lang="en-US" dirty="0"/>
              <a:t>Prioritizes </a:t>
            </a:r>
            <a:r>
              <a:rPr lang="en-US" b="1" dirty="0" smtClean="0"/>
              <a:t>People and Communication</a:t>
            </a:r>
            <a:endParaRPr lang="en-US" b="1" dirty="0"/>
          </a:p>
          <a:p>
            <a:pPr lvl="1"/>
            <a:r>
              <a:rPr lang="en-US" dirty="0"/>
              <a:t>Motivated by </a:t>
            </a:r>
            <a:r>
              <a:rPr lang="en-US" b="1" dirty="0" smtClean="0"/>
              <a:t>Social Recognition</a:t>
            </a:r>
            <a:endParaRPr lang="en-US" b="1" dirty="0"/>
          </a:p>
          <a:p>
            <a:pPr lvl="1"/>
            <a:r>
              <a:rPr lang="en-US" dirty="0"/>
              <a:t>Appears to be </a:t>
            </a:r>
            <a:r>
              <a:rPr lang="en-US" b="1" dirty="0" smtClean="0"/>
              <a:t>Persuasive and Enthusiastic</a:t>
            </a:r>
            <a:endParaRPr lang="en-US" b="1" dirty="0"/>
          </a:p>
          <a:p>
            <a:pPr lvl="1"/>
            <a:r>
              <a:rPr lang="en-US" dirty="0"/>
              <a:t>Fears</a:t>
            </a:r>
            <a:r>
              <a:rPr lang="en-US" b="1" dirty="0"/>
              <a:t> </a:t>
            </a:r>
            <a:r>
              <a:rPr lang="en-US" b="1" dirty="0" smtClean="0"/>
              <a:t>Social Rejection</a:t>
            </a:r>
            <a:endParaRPr lang="en-US" b="1" dirty="0"/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/>
              <a:t>BE </a:t>
            </a:r>
            <a:r>
              <a:rPr lang="en-US" b="1" dirty="0" smtClean="0"/>
              <a:t>ENTHUSIASTIC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2" y="0"/>
            <a:ext cx="1733550" cy="17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Steadiness</a:t>
            </a:r>
            <a:r>
              <a:rPr lang="en-US" dirty="0"/>
              <a:t> – </a:t>
            </a:r>
            <a:r>
              <a:rPr lang="en-US" b="1" dirty="0" smtClean="0"/>
              <a:t>“Harmonizing Specialists</a:t>
            </a:r>
            <a:r>
              <a:rPr lang="en-US" b="1" dirty="0"/>
              <a:t>”</a:t>
            </a:r>
            <a:endParaRPr lang="en-US" dirty="0"/>
          </a:p>
          <a:p>
            <a:pPr lvl="1"/>
            <a:r>
              <a:rPr lang="en-US" dirty="0"/>
              <a:t>Prioritizes </a:t>
            </a:r>
            <a:r>
              <a:rPr lang="en-US" b="1" dirty="0" smtClean="0"/>
              <a:t>People and Collaboration</a:t>
            </a:r>
            <a:endParaRPr lang="en-US" b="1" dirty="0"/>
          </a:p>
          <a:p>
            <a:pPr lvl="1"/>
            <a:r>
              <a:rPr lang="en-US" dirty="0"/>
              <a:t>Motivated by </a:t>
            </a:r>
            <a:r>
              <a:rPr lang="en-US" b="1" dirty="0" smtClean="0"/>
              <a:t>Stability and Status Quo</a:t>
            </a:r>
            <a:endParaRPr lang="en-US" b="1" dirty="0"/>
          </a:p>
          <a:p>
            <a:pPr lvl="1"/>
            <a:r>
              <a:rPr lang="en-US" dirty="0"/>
              <a:t>Appears to be </a:t>
            </a:r>
            <a:r>
              <a:rPr lang="en-US" b="1" dirty="0" smtClean="0"/>
              <a:t>A Loyal Team Person</a:t>
            </a:r>
            <a:endParaRPr lang="en-US" b="1" dirty="0"/>
          </a:p>
          <a:p>
            <a:pPr lvl="1"/>
            <a:r>
              <a:rPr lang="en-US" dirty="0"/>
              <a:t>Fears</a:t>
            </a:r>
            <a:r>
              <a:rPr lang="en-US" b="1" dirty="0"/>
              <a:t> </a:t>
            </a:r>
            <a:r>
              <a:rPr lang="en-US" b="1" dirty="0" smtClean="0"/>
              <a:t>Unplanned Change</a:t>
            </a:r>
            <a:endParaRPr lang="en-US" b="1" dirty="0"/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/>
              <a:t>BE </a:t>
            </a:r>
            <a:r>
              <a:rPr lang="en-US" b="1" dirty="0" smtClean="0"/>
              <a:t>SINCERE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2" y="0"/>
            <a:ext cx="1733550" cy="17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Conscientiousness </a:t>
            </a:r>
            <a:r>
              <a:rPr lang="en-US" sz="2800" dirty="0"/>
              <a:t>– </a:t>
            </a:r>
            <a:r>
              <a:rPr lang="en-US" sz="2800" b="1" dirty="0" smtClean="0"/>
              <a:t>“Information Specialist”</a:t>
            </a:r>
            <a:endParaRPr lang="en-US" sz="2800" dirty="0"/>
          </a:p>
          <a:p>
            <a:pPr lvl="1"/>
            <a:r>
              <a:rPr lang="en-US" dirty="0"/>
              <a:t>Prioritizes </a:t>
            </a:r>
            <a:r>
              <a:rPr lang="en-US" b="1" dirty="0"/>
              <a:t>Tasks </a:t>
            </a:r>
            <a:r>
              <a:rPr lang="en-US" b="1" dirty="0" smtClean="0"/>
              <a:t>and Accuracy</a:t>
            </a:r>
            <a:endParaRPr lang="en-US" b="1" dirty="0"/>
          </a:p>
          <a:p>
            <a:pPr lvl="1"/>
            <a:r>
              <a:rPr lang="en-US" dirty="0"/>
              <a:t>Motivated by </a:t>
            </a:r>
            <a:r>
              <a:rPr lang="en-US" b="1" dirty="0" smtClean="0"/>
              <a:t>Order and Proper Ways</a:t>
            </a:r>
            <a:endParaRPr lang="en-US" b="1" dirty="0"/>
          </a:p>
          <a:p>
            <a:pPr lvl="1"/>
            <a:r>
              <a:rPr lang="en-US" dirty="0"/>
              <a:t>Appears to be </a:t>
            </a:r>
            <a:r>
              <a:rPr lang="en-US" b="1" dirty="0" smtClean="0"/>
              <a:t>Detail Oriented</a:t>
            </a:r>
            <a:endParaRPr lang="en-US" b="1" dirty="0"/>
          </a:p>
          <a:p>
            <a:pPr lvl="1"/>
            <a:r>
              <a:rPr lang="en-US" dirty="0"/>
              <a:t>Fears</a:t>
            </a:r>
            <a:r>
              <a:rPr lang="en-US" b="1" dirty="0"/>
              <a:t> </a:t>
            </a:r>
            <a:r>
              <a:rPr lang="en-US" b="1" dirty="0" smtClean="0"/>
              <a:t>Criticism of Work</a:t>
            </a:r>
            <a:endParaRPr lang="en-US" b="1" dirty="0"/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/>
              <a:t>BE </a:t>
            </a:r>
            <a:r>
              <a:rPr lang="en-US" b="1" dirty="0" smtClean="0"/>
              <a:t>CORRECT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2" y="0"/>
            <a:ext cx="1733550" cy="17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Are You?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2919" r="7534" b="3744"/>
          <a:stretch/>
        </p:blipFill>
        <p:spPr>
          <a:xfrm>
            <a:off x="1698625" y="1417638"/>
            <a:ext cx="5746750" cy="4575881"/>
          </a:xfrm>
        </p:spPr>
      </p:pic>
    </p:spTree>
    <p:extLst>
      <p:ext uri="{BB962C8B-B14F-4D97-AF65-F5344CB8AC3E}">
        <p14:creationId xmlns:p14="http://schemas.microsoft.com/office/powerpoint/2010/main" val="6560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20000" dirty="0" smtClean="0">
                <a:solidFill>
                  <a:prstClr val="black"/>
                </a:solidFill>
              </a:rPr>
              <a:t>3</a:t>
            </a:r>
          </a:p>
          <a:p>
            <a:pPr marL="0" lvl="0" indent="0" algn="ctr">
              <a:buNone/>
            </a:pPr>
            <a:r>
              <a:rPr lang="en-US" sz="5000" dirty="0" smtClean="0">
                <a:solidFill>
                  <a:prstClr val="black"/>
                </a:solidFill>
              </a:rPr>
              <a:t>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94292"/>
      </p:ext>
    </p:extLst>
  </p:cSld>
  <p:clrMapOvr>
    <a:masterClrMapping/>
  </p:clrMapOvr>
  <p:transition spd="slow" advClick="0" advTm="6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20000" dirty="0" smtClean="0">
                <a:solidFill>
                  <a:prstClr val="black"/>
                </a:solidFill>
              </a:rPr>
              <a:t>2</a:t>
            </a:r>
            <a:endParaRPr lang="en-US" sz="200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5000" dirty="0">
                <a:solidFill>
                  <a:prstClr val="black"/>
                </a:solidFill>
              </a:rPr>
              <a:t>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29059"/>
      </p:ext>
    </p:extLst>
  </p:cSld>
  <p:clrMapOvr>
    <a:masterClrMapping/>
  </p:clrMapOvr>
  <p:transition spd="slow" advClick="0" advTm="6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20000" dirty="0" smtClean="0">
                <a:solidFill>
                  <a:prstClr val="black"/>
                </a:solidFill>
              </a:rPr>
              <a:t>1</a:t>
            </a:r>
            <a:endParaRPr lang="en-US" sz="200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5000" dirty="0" smtClean="0">
                <a:solidFill>
                  <a:prstClr val="black"/>
                </a:solidFill>
              </a:rPr>
              <a:t>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37678"/>
      </p:ext>
    </p:extLst>
  </p:cSld>
  <p:clrMapOvr>
    <a:masterClrMapping/>
  </p:clrMapOvr>
  <p:transition spd="slow" advClick="0" advTm="6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/>
              <a:t>Identify ways in which high-performing teams operate to accomplish objectives </a:t>
            </a:r>
            <a:r>
              <a:rPr lang="en-US" sz="2800" dirty="0" smtClean="0"/>
              <a:t>efficiently.</a:t>
            </a:r>
            <a:endParaRPr lang="en-US" sz="2800" dirty="0"/>
          </a:p>
          <a:p>
            <a:pPr lvl="0"/>
            <a:r>
              <a:rPr lang="en-US" sz="2800" dirty="0"/>
              <a:t>Understand the differences in </a:t>
            </a:r>
            <a:r>
              <a:rPr lang="en-US" sz="2800" dirty="0" smtClean="0"/>
              <a:t>personalities between individuals. </a:t>
            </a:r>
            <a:endParaRPr lang="en-US" sz="2800" dirty="0"/>
          </a:p>
          <a:p>
            <a:pPr lvl="0"/>
            <a:r>
              <a:rPr lang="en-US" sz="2800" dirty="0"/>
              <a:t>Describe </a:t>
            </a:r>
            <a:r>
              <a:rPr lang="en-US" sz="2800" dirty="0" smtClean="0"/>
              <a:t>and define relationships </a:t>
            </a:r>
            <a:r>
              <a:rPr lang="en-US" sz="2800" dirty="0"/>
              <a:t>between </a:t>
            </a:r>
            <a:r>
              <a:rPr lang="en-US" sz="2800" dirty="0" smtClean="0"/>
              <a:t>team members.</a:t>
            </a:r>
            <a:endParaRPr lang="en-US" sz="2800" dirty="0"/>
          </a:p>
          <a:p>
            <a:pPr lvl="0"/>
            <a:r>
              <a:rPr lang="en-US" sz="2800" dirty="0"/>
              <a:t>Work to improve </a:t>
            </a:r>
            <a:r>
              <a:rPr lang="en-US" sz="2800" dirty="0" smtClean="0"/>
              <a:t>relationship dynamics past the completion </a:t>
            </a:r>
            <a:r>
              <a:rPr lang="en-US" sz="2800" dirty="0"/>
              <a:t>of </a:t>
            </a:r>
            <a:r>
              <a:rPr lang="en-US" sz="2800" dirty="0" smtClean="0"/>
              <a:t>this conference.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23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Many Hands Make Light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But Where Do We Find More Hands?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61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Looking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Motivated to demonstrate skills and make a difference, accountable to shared team goals</a:t>
            </a:r>
          </a:p>
          <a:p>
            <a:r>
              <a:rPr lang="en-US" dirty="0" smtClean="0"/>
              <a:t>Diverse knowledge and skills</a:t>
            </a:r>
          </a:p>
          <a:p>
            <a:r>
              <a:rPr lang="en-US" dirty="0" smtClean="0"/>
              <a:t>Establish a purpose, mission – ensure all understand and accept it as their own</a:t>
            </a:r>
          </a:p>
          <a:p>
            <a:r>
              <a:rPr lang="en-US" dirty="0"/>
              <a:t>Understand that personal responsibilities are for the greater good of the </a:t>
            </a:r>
            <a:r>
              <a:rPr lang="en-US" dirty="0" smtClean="0"/>
              <a:t>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Looking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members openly and publicly commit to team</a:t>
            </a:r>
          </a:p>
          <a:p>
            <a:r>
              <a:rPr lang="en-US" dirty="0" smtClean="0"/>
              <a:t>Select a leader who is highly motivated to the goals and mission and is able to fill in gaps left by other team members</a:t>
            </a:r>
          </a:p>
          <a:p>
            <a:r>
              <a:rPr lang="en-US" dirty="0" smtClean="0"/>
              <a:t>Communicate in private with team members having difficulty committing or producing for team</a:t>
            </a:r>
          </a:p>
        </p:txBody>
      </p:sp>
    </p:spTree>
    <p:extLst>
      <p:ext uri="{BB962C8B-B14F-4D97-AF65-F5344CB8AC3E}">
        <p14:creationId xmlns:p14="http://schemas.microsoft.com/office/powerpoint/2010/main" val="9716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Sources for new Teammates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units have past officers &amp; committee chairmen?</a:t>
            </a:r>
          </a:p>
          <a:p>
            <a:r>
              <a:rPr lang="en-US" dirty="0" smtClean="0"/>
              <a:t>Consider </a:t>
            </a:r>
            <a:r>
              <a:rPr lang="en-US" b="1" u="sng" dirty="0" smtClean="0"/>
              <a:t>all</a:t>
            </a:r>
            <a:r>
              <a:rPr lang="en-US" dirty="0" smtClean="0"/>
              <a:t> units: what once-active Lodge members are now raising children?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Your thoughts?</a:t>
            </a:r>
          </a:p>
        </p:txBody>
      </p:sp>
    </p:spTree>
    <p:extLst>
      <p:ext uri="{BB962C8B-B14F-4D97-AF65-F5344CB8AC3E}">
        <p14:creationId xmlns:p14="http://schemas.microsoft.com/office/powerpoint/2010/main" val="1116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705" t="8951" r="16433" b="922"/>
          <a:stretch/>
        </p:blipFill>
        <p:spPr>
          <a:xfrm>
            <a:off x="7143750" y="3972600"/>
            <a:ext cx="1955546" cy="1981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Sources for New Teammates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BSA Professionals are always tasked with finding new volunteers for their service area</a:t>
            </a:r>
          </a:p>
          <a:p>
            <a:r>
              <a:rPr lang="en-US" dirty="0" smtClean="0"/>
              <a:t>Partner with them to make the Lodge and Council successful</a:t>
            </a:r>
          </a:p>
          <a:p>
            <a:pPr lvl="1"/>
            <a:r>
              <a:rPr lang="en-US" dirty="0" smtClean="0"/>
              <a:t>Without a Council, there is no Lodge!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You</a:t>
            </a:r>
            <a:r>
              <a:rPr lang="en-US" dirty="0" smtClean="0"/>
              <a:t> have to be able to work with them and through them to accomplish the tasks at hand.</a:t>
            </a:r>
          </a:p>
          <a:p>
            <a:endParaRPr lang="en-US" dirty="0" smtClean="0"/>
          </a:p>
          <a:p>
            <a:r>
              <a:rPr lang="en-US" b="1" u="sng" dirty="0" smtClean="0"/>
              <a:t>They</a:t>
            </a:r>
            <a:r>
              <a:rPr lang="en-US" dirty="0" smtClean="0"/>
              <a:t> have to be able to forge friendships with the rest of the team and feel welcome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How do we ensure this happens?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Applying It Back Home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Understanding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“Any fool can know. The point is to understand.” </a:t>
            </a:r>
            <a:br>
              <a:rPr lang="en-US" dirty="0"/>
            </a:br>
            <a:r>
              <a:rPr lang="en-US" dirty="0"/>
              <a:t>― Albert </a:t>
            </a:r>
            <a:r>
              <a:rPr lang="en-US" dirty="0" smtClean="0"/>
              <a:t>Einstein</a:t>
            </a:r>
          </a:p>
          <a:p>
            <a:endParaRPr lang="en-US" dirty="0" smtClean="0"/>
          </a:p>
          <a:p>
            <a:r>
              <a:rPr lang="en-US" dirty="0" smtClean="0"/>
              <a:t>“Everything that irritates us about others can lead us to an understanding of ourselves.”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― </a:t>
            </a:r>
            <a:r>
              <a:rPr lang="en-US" dirty="0" smtClean="0"/>
              <a:t>Carl Jung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 can bring understanding to scenario</a:t>
            </a:r>
          </a:p>
          <a:p>
            <a:pPr lvl="1"/>
            <a:r>
              <a:rPr lang="en-US" dirty="0" smtClean="0"/>
              <a:t>What makes it work?</a:t>
            </a:r>
            <a:endParaRPr lang="en-US" dirty="0"/>
          </a:p>
          <a:p>
            <a:pPr lvl="1"/>
            <a:r>
              <a:rPr lang="en-US" dirty="0" smtClean="0"/>
              <a:t>What makes it fail?</a:t>
            </a:r>
          </a:p>
          <a:p>
            <a:pPr lvl="1"/>
            <a:r>
              <a:rPr lang="en-US" dirty="0" smtClean="0"/>
              <a:t>What can we change to make it better?</a:t>
            </a:r>
          </a:p>
          <a:p>
            <a:endParaRPr lang="en-US" dirty="0"/>
          </a:p>
          <a:p>
            <a:r>
              <a:rPr lang="en-US" dirty="0" smtClean="0"/>
              <a:t>High-performing teams understand their players, their situation, and use their resources effectively.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Educate yourself on what you are searching for</a:t>
            </a:r>
          </a:p>
          <a:p>
            <a:r>
              <a:rPr lang="en-US" dirty="0" smtClean="0"/>
              <a:t>Understand yourself to understand others</a:t>
            </a:r>
          </a:p>
          <a:p>
            <a:endParaRPr lang="en-US" dirty="0" smtClean="0"/>
          </a:p>
          <a:p>
            <a:r>
              <a:rPr lang="en-US" dirty="0" smtClean="0"/>
              <a:t>“You are the straw that stirs the drink.”</a:t>
            </a:r>
            <a:br>
              <a:rPr lang="en-US" dirty="0" smtClean="0"/>
            </a:br>
            <a:r>
              <a:rPr lang="en-US" dirty="0" smtClean="0"/>
              <a:t>- Reggie Jackson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12" y="274638"/>
            <a:ext cx="20425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The Roles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Lodge Chief</a:t>
            </a:r>
          </a:p>
          <a:p>
            <a:r>
              <a:rPr lang="en-US" dirty="0" smtClean="0"/>
              <a:t>Lodge Adviser</a:t>
            </a:r>
          </a:p>
          <a:p>
            <a:r>
              <a:rPr lang="en-US" dirty="0" smtClean="0"/>
              <a:t>Lodge Staff Adviser</a:t>
            </a:r>
          </a:p>
          <a:p>
            <a:r>
              <a:rPr lang="en-US" dirty="0" smtClean="0"/>
              <a:t>Role of Key 3 as a unit</a:t>
            </a:r>
          </a:p>
        </p:txBody>
      </p:sp>
    </p:spTree>
    <p:extLst>
      <p:ext uri="{BB962C8B-B14F-4D97-AF65-F5344CB8AC3E}">
        <p14:creationId xmlns:p14="http://schemas.microsoft.com/office/powerpoint/2010/main" val="6986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Matt Lacy</a:t>
            </a:r>
          </a:p>
          <a:p>
            <a:pPr marL="0" indent="0" algn="ctr">
              <a:buNone/>
            </a:pPr>
            <a:r>
              <a:rPr lang="en-US" dirty="0" err="1" smtClean="0"/>
              <a:t>Kittan</a:t>
            </a:r>
            <a:r>
              <a:rPr lang="en-US" dirty="0" smtClean="0"/>
              <a:t> Lodge</a:t>
            </a:r>
          </a:p>
          <a:p>
            <a:pPr marL="0" indent="0" algn="ctr">
              <a:buNone/>
            </a:pPr>
            <a:r>
              <a:rPr lang="en-US" dirty="0" smtClean="0"/>
              <a:t>Twin Rivers Council #364</a:t>
            </a:r>
          </a:p>
          <a:p>
            <a:pPr marL="0" indent="0" algn="ctr">
              <a:buNone/>
            </a:pPr>
            <a:r>
              <a:rPr lang="en-US" dirty="0" smtClean="0"/>
              <a:t>Albany, NY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matthew.lacy@scouting.org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(518) 400-2040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36" y="227807"/>
            <a:ext cx="4252527" cy="23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Training Resources and More Information Visit: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http://training.oa-bsa.org/noac2015</a:t>
            </a:r>
          </a:p>
        </p:txBody>
      </p:sp>
    </p:spTree>
    <p:extLst>
      <p:ext uri="{BB962C8B-B14F-4D97-AF65-F5344CB8AC3E}">
        <p14:creationId xmlns:p14="http://schemas.microsoft.com/office/powerpoint/2010/main" val="427812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Good, The Bad, and The Ugly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Your Goals?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makes a team stellar?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High-Performing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members understand how to work together and how to accomplish tasks.</a:t>
            </a:r>
          </a:p>
          <a:p>
            <a:endParaRPr lang="en-US" dirty="0" smtClean="0"/>
          </a:p>
          <a:p>
            <a:r>
              <a:rPr lang="en-US" dirty="0" smtClean="0"/>
              <a:t>Understanding of team and individual performance goals and expectations.</a:t>
            </a:r>
          </a:p>
          <a:p>
            <a:endParaRPr lang="en-US" dirty="0" smtClean="0"/>
          </a:p>
          <a:p>
            <a:r>
              <a:rPr lang="en-US" dirty="0"/>
              <a:t>Team members actively diffuse tension and friction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High-Performing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discussion where everyone contributes – even the introverts.</a:t>
            </a:r>
          </a:p>
          <a:p>
            <a:endParaRPr lang="en-US" dirty="0"/>
          </a:p>
          <a:p>
            <a:r>
              <a:rPr lang="en-US" dirty="0" smtClean="0"/>
              <a:t>Conflicts and disagreements are managed; constructive criticism.</a:t>
            </a:r>
          </a:p>
          <a:p>
            <a:endParaRPr lang="en-US" dirty="0"/>
          </a:p>
          <a:p>
            <a:r>
              <a:rPr lang="en-US" dirty="0"/>
              <a:t>Decisions are made using natural agreement, or with little </a:t>
            </a:r>
            <a:r>
              <a:rPr lang="en-US" dirty="0" smtClean="0"/>
              <a:t>second-guessing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6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High-Performing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members carry their own weight and respect the team, its processes, and other members.</a:t>
            </a:r>
          </a:p>
          <a:p>
            <a:endParaRPr lang="en-US" dirty="0" smtClean="0"/>
          </a:p>
          <a:p>
            <a:r>
              <a:rPr lang="en-US" dirty="0"/>
              <a:t>Leadership changes naturally and as appropriate.  No individual is more important than the team.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62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High-Performing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members share common goals and purpose.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TRUST – team members trust each other!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63240" y="3863181"/>
            <a:ext cx="3017520" cy="2011680"/>
            <a:chOff x="3063240" y="3863181"/>
            <a:chExt cx="3017520" cy="2011680"/>
          </a:xfrm>
        </p:grpSpPr>
        <p:sp>
          <p:nvSpPr>
            <p:cNvPr id="6" name="Isosceles Triangle 5"/>
            <p:cNvSpPr>
              <a:spLocks noChangeAspect="1"/>
            </p:cNvSpPr>
            <p:nvPr/>
          </p:nvSpPr>
          <p:spPr>
            <a:xfrm>
              <a:off x="3063240" y="3863181"/>
              <a:ext cx="3017520" cy="2011680"/>
            </a:xfrm>
            <a:prstGeom prst="triangle">
              <a:avLst/>
            </a:prstGeom>
            <a:solidFill>
              <a:schemeClr val="tx1"/>
            </a:solidFill>
            <a:ln w="50800">
              <a:solidFill>
                <a:srgbClr val="B48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75" r="29092" b="47037"/>
            <a:stretch/>
          </p:blipFill>
          <p:spPr>
            <a:xfrm>
              <a:off x="3996012" y="4465939"/>
              <a:ext cx="1151975" cy="1304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73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C_Powerpoint_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NOAC_Powerpoint_Blue</Template>
  <TotalTime>1879</TotalTime>
  <Words>761</Words>
  <Application>Microsoft Office PowerPoint</Application>
  <PresentationFormat>On-screen Show (4:3)</PresentationFormat>
  <Paragraphs>146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NOAC_Powerpoint_Red</vt:lpstr>
      <vt:lpstr>Building the Team</vt:lpstr>
      <vt:lpstr>Session Objectives</vt:lpstr>
      <vt:lpstr>Review The Roles </vt:lpstr>
      <vt:lpstr>Where Are We Now?</vt:lpstr>
      <vt:lpstr>What Are Your Goals?</vt:lpstr>
      <vt:lpstr>Traits of High-Performing Teams</vt:lpstr>
      <vt:lpstr>Traits of High-Performing Teams</vt:lpstr>
      <vt:lpstr>Traits of High-Performing Teams</vt:lpstr>
      <vt:lpstr>Traits of High-Performing Teams</vt:lpstr>
      <vt:lpstr>Applying It Back Home</vt:lpstr>
      <vt:lpstr>DiSC Profile</vt:lpstr>
      <vt:lpstr>DiSC Profile</vt:lpstr>
      <vt:lpstr>DiSC Profile</vt:lpstr>
      <vt:lpstr>DiSC Profile</vt:lpstr>
      <vt:lpstr>DiSC Profile</vt:lpstr>
      <vt:lpstr>So What Are You?</vt:lpstr>
      <vt:lpstr>Assessment Time</vt:lpstr>
      <vt:lpstr>Assessment Time</vt:lpstr>
      <vt:lpstr>Assessment Time</vt:lpstr>
      <vt:lpstr>Many Hands Make Light Work</vt:lpstr>
      <vt:lpstr>What Are We Looking For?</vt:lpstr>
      <vt:lpstr>What Are We Looking For?</vt:lpstr>
      <vt:lpstr>Potential Sources for new Teammates</vt:lpstr>
      <vt:lpstr>Potential Sources for New Teammates</vt:lpstr>
      <vt:lpstr>However</vt:lpstr>
      <vt:lpstr>Applying It Back Home</vt:lpstr>
      <vt:lpstr>Understanding Others</vt:lpstr>
      <vt:lpstr>Understanding Others</vt:lpstr>
      <vt:lpstr>PowerPoint Presentation</vt:lpstr>
      <vt:lpstr>PowerPoint Presentation</vt:lpstr>
      <vt:lpstr>For Training Resources and More Information Visit: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Lacy</dc:creator>
  <cp:lastModifiedBy>Jake Torpey</cp:lastModifiedBy>
  <cp:revision>33</cp:revision>
  <cp:lastPrinted>2015-06-13T23:11:23Z</cp:lastPrinted>
  <dcterms:created xsi:type="dcterms:W3CDTF">2015-05-26T01:25:34Z</dcterms:created>
  <dcterms:modified xsi:type="dcterms:W3CDTF">2015-07-13T15:47:46Z</dcterms:modified>
</cp:coreProperties>
</file>