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handoutMasterIdLst>
    <p:handoutMasterId r:id="rId74"/>
  </p:handoutMasterIdLst>
  <p:sldIdLst>
    <p:sldId id="258" r:id="rId2"/>
    <p:sldId id="260" r:id="rId3"/>
    <p:sldId id="261" r:id="rId4"/>
    <p:sldId id="25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99" r:id="rId25"/>
    <p:sldId id="301" r:id="rId26"/>
    <p:sldId id="302" r:id="rId27"/>
    <p:sldId id="303" r:id="rId28"/>
    <p:sldId id="304" r:id="rId29"/>
    <p:sldId id="305" r:id="rId30"/>
    <p:sldId id="306" r:id="rId31"/>
    <p:sldId id="307" r:id="rId32"/>
    <p:sldId id="308" r:id="rId33"/>
    <p:sldId id="309" r:id="rId34"/>
    <p:sldId id="310" r:id="rId35"/>
    <p:sldId id="311"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00" r:id="rId54"/>
    <p:sldId id="282" r:id="rId55"/>
    <p:sldId id="283" r:id="rId56"/>
    <p:sldId id="284" r:id="rId57"/>
    <p:sldId id="285" r:id="rId58"/>
    <p:sldId id="286" r:id="rId59"/>
    <p:sldId id="287" r:id="rId60"/>
    <p:sldId id="288" r:id="rId61"/>
    <p:sldId id="289" r:id="rId62"/>
    <p:sldId id="290" r:id="rId63"/>
    <p:sldId id="291" r:id="rId64"/>
    <p:sldId id="292" r:id="rId65"/>
    <p:sldId id="293" r:id="rId66"/>
    <p:sldId id="294" r:id="rId67"/>
    <p:sldId id="295" r:id="rId68"/>
    <p:sldId id="296" r:id="rId69"/>
    <p:sldId id="297" r:id="rId70"/>
    <p:sldId id="298" r:id="rId71"/>
    <p:sldId id="331"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92" autoAdjust="0"/>
    <p:restoredTop sz="86364" autoAdjust="0"/>
  </p:normalViewPr>
  <p:slideViewPr>
    <p:cSldViewPr snapToGrid="0" snapToObjects="1">
      <p:cViewPr varScale="1">
        <p:scale>
          <a:sx n="79" d="100"/>
          <a:sy n="79"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Train the Trainer  --- DRAFT</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542D65-21B7-BB46-868C-BD55A20FB916}" type="datetime3">
              <a:rPr lang="en-US" smtClean="0"/>
              <a:t>13 July 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29800A-47D6-1749-8423-FF245417D28A}" type="slidenum">
              <a:rPr lang="en-US" smtClean="0"/>
              <a:t>‹#›</a:t>
            </a:fld>
            <a:endParaRPr lang="en-US" dirty="0"/>
          </a:p>
        </p:txBody>
      </p:sp>
    </p:spTree>
    <p:extLst>
      <p:ext uri="{BB962C8B-B14F-4D97-AF65-F5344CB8AC3E}">
        <p14:creationId xmlns:p14="http://schemas.microsoft.com/office/powerpoint/2010/main" val="247966407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Train the Trainer  --- DRAFT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D35B5-D7EC-2041-B877-80EB394E625E}" type="datetime3">
              <a:rPr lang="en-US" smtClean="0"/>
              <a:t>13 July 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42948-2623-1941-93ED-2C72C09CBB8C}" type="slidenum">
              <a:rPr lang="en-US" smtClean="0"/>
              <a:t>‹#›</a:t>
            </a:fld>
            <a:endParaRPr lang="en-US" dirty="0"/>
          </a:p>
        </p:txBody>
      </p:sp>
    </p:spTree>
    <p:extLst>
      <p:ext uri="{BB962C8B-B14F-4D97-AF65-F5344CB8AC3E}">
        <p14:creationId xmlns:p14="http://schemas.microsoft.com/office/powerpoint/2010/main" val="1885811173"/>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Catchy opening chant, song, or dance sequence</a:t>
            </a:r>
            <a:r>
              <a:rPr lang="en-US" baseline="0" dirty="0" smtClean="0"/>
              <a:t> tailored to trainers’ talents. Choose to make your teaching shine or make a mess of it humorously. Review the syllabus for how to handle.</a:t>
            </a:r>
          </a:p>
          <a:p>
            <a:endParaRPr lang="en-US" baseline="0" dirty="0" smtClean="0"/>
          </a:p>
          <a:p>
            <a:r>
              <a:rPr lang="en-US" baseline="0" dirty="0" smtClean="0"/>
              <a:t>Goal is to do something complex but break it into parts and teach it to a subset of the group. Use how we teach multi-part songs at a campfire as your template. It should be longer and more complex than what someone can learn from a couple of repetitions. Tying it to the theme would be good.</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2</a:t>
            </a:fld>
            <a:endParaRPr lang="en-US" dirty="0"/>
          </a:p>
        </p:txBody>
      </p:sp>
    </p:spTree>
    <p:extLst>
      <p:ext uri="{BB962C8B-B14F-4D97-AF65-F5344CB8AC3E}">
        <p14:creationId xmlns:p14="http://schemas.microsoft.com/office/powerpoint/2010/main" val="3010955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Extra parts not on slides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prerequisites (don't assume audience has background they may not; have to get the level right)</a:t>
            </a:r>
          </a:p>
          <a:p>
            <a:r>
              <a:rPr lang="en-US" sz="1200" kern="1200" dirty="0" smtClean="0">
                <a:solidFill>
                  <a:schemeClr val="tx1"/>
                </a:solidFill>
                <a:effectLst/>
                <a:latin typeface="+mn-lt"/>
                <a:ea typeface="+mn-ea"/>
                <a:cs typeface="+mn-cs"/>
              </a:rPr>
              <a:t>resources available (special talents of team members, developed sessions, hot topics)</a:t>
            </a:r>
          </a:p>
          <a:p>
            <a:r>
              <a:rPr lang="en-US" sz="1200" kern="1200" dirty="0" smtClean="0">
                <a:solidFill>
                  <a:schemeClr val="tx1"/>
                </a:solidFill>
                <a:effectLst/>
                <a:latin typeface="+mn-lt"/>
                <a:ea typeface="+mn-ea"/>
                <a:cs typeface="+mn-cs"/>
              </a:rPr>
              <a:t>venue (space available, size of group, assets and pitfalls)</a:t>
            </a:r>
          </a:p>
          <a:p>
            <a:r>
              <a:rPr lang="en-US" sz="1200" kern="1200" dirty="0" smtClean="0">
                <a:solidFill>
                  <a:schemeClr val="tx1"/>
                </a:solidFill>
                <a:effectLst/>
                <a:latin typeface="+mn-lt"/>
                <a:ea typeface="+mn-ea"/>
                <a:cs typeface="+mn-cs"/>
              </a:rPr>
              <a:t> </a:t>
            </a:r>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12</a:t>
            </a:fld>
            <a:endParaRPr lang="en-US" dirty="0"/>
          </a:p>
        </p:txBody>
      </p:sp>
    </p:spTree>
    <p:extLst>
      <p:ext uri="{BB962C8B-B14F-4D97-AF65-F5344CB8AC3E}">
        <p14:creationId xmlns:p14="http://schemas.microsoft.com/office/powerpoint/2010/main" val="236595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 informal talk here. It is sort of an aside at this point in the presentation. But it is important; don't leave it out.</a:t>
            </a:r>
            <a:r>
              <a:rPr lang="en-US" dirty="0" smtClean="0">
                <a:effectLst/>
              </a:rPr>
              <a:t> </a:t>
            </a:r>
          </a:p>
          <a:p>
            <a:endParaRPr lang="en-US" dirty="0" smtClean="0">
              <a:effectLst/>
            </a:endParaRPr>
          </a:p>
          <a:p>
            <a:r>
              <a:rPr lang="en-US" dirty="0" smtClean="0">
                <a:effectLst/>
              </a:rPr>
              <a:t>Start-Stop-Continue technique on next slide.</a:t>
            </a:r>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13</a:t>
            </a:fld>
            <a:endParaRPr lang="en-US" dirty="0"/>
          </a:p>
        </p:txBody>
      </p:sp>
    </p:spTree>
    <p:extLst>
      <p:ext uri="{BB962C8B-B14F-4D97-AF65-F5344CB8AC3E}">
        <p14:creationId xmlns:p14="http://schemas.microsoft.com/office/powerpoint/2010/main" val="153041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Making a sandwich</a:t>
            </a:r>
            <a:r>
              <a:rPr lang="en-US" sz="1200" kern="1200" baseline="0" dirty="0" smtClean="0">
                <a:solidFill>
                  <a:schemeClr val="tx1"/>
                </a:solidFill>
                <a:effectLst/>
                <a:latin typeface="+mn-lt"/>
                <a:ea typeface="+mn-ea"/>
                <a:cs typeface="+mn-cs"/>
              </a:rPr>
              <a:t> of suggestions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Maybe use SSC on opening or ice breaker</a:t>
            </a:r>
          </a:p>
          <a:p>
            <a:r>
              <a:rPr lang="en-US" sz="1200" kern="1200" dirty="0" smtClean="0">
                <a:solidFill>
                  <a:schemeClr val="tx1"/>
                </a:solidFill>
                <a:effectLst/>
                <a:latin typeface="+mn-lt"/>
                <a:ea typeface="+mn-ea"/>
                <a:cs typeface="+mn-cs"/>
              </a:rPr>
              <a:t>We will use SSC for presentations, but for now, participants can make notes to themselves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about what is working (and not) in these sessions. </a:t>
            </a:r>
          </a:p>
          <a:p>
            <a:pPr lvl="0"/>
            <a:r>
              <a:rPr lang="en-US" sz="1200" kern="1200" dirty="0" smtClean="0">
                <a:solidFill>
                  <a:schemeClr val="tx1"/>
                </a:solidFill>
                <a:effectLst/>
                <a:latin typeface="+mn-lt"/>
                <a:ea typeface="+mn-ea"/>
                <a:cs typeface="+mn-cs"/>
              </a:rPr>
              <a:t>What would you say to trainers in a positive way?</a:t>
            </a:r>
          </a:p>
          <a:p>
            <a:pPr lvl="0"/>
            <a:r>
              <a:rPr lang="en-US" sz="1200" kern="1200" dirty="0" smtClean="0">
                <a:solidFill>
                  <a:schemeClr val="tx1"/>
                </a:solidFill>
                <a:effectLst/>
                <a:latin typeface="+mn-lt"/>
                <a:ea typeface="+mn-ea"/>
                <a:cs typeface="+mn-cs"/>
              </a:rPr>
              <a:t>Practice noticing positive aspects as well as negative as you take notes of what we teach.</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14</a:t>
            </a:fld>
            <a:endParaRPr lang="en-US" dirty="0"/>
          </a:p>
        </p:txBody>
      </p:sp>
    </p:spTree>
    <p:extLst>
      <p:ext uri="{BB962C8B-B14F-4D97-AF65-F5344CB8AC3E}">
        <p14:creationId xmlns:p14="http://schemas.microsoft.com/office/powerpoint/2010/main" val="275838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15</a:t>
            </a:fld>
            <a:endParaRPr lang="en-US" dirty="0"/>
          </a:p>
        </p:txBody>
      </p:sp>
    </p:spTree>
    <p:extLst>
      <p:ext uri="{BB962C8B-B14F-4D97-AF65-F5344CB8AC3E}">
        <p14:creationId xmlns:p14="http://schemas.microsoft.com/office/powerpoint/2010/main" val="3811819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 informal talk for beginning (types)</a:t>
            </a:r>
            <a:r>
              <a:rPr lang="en-US" dirty="0" smtClean="0">
                <a:effectLst/>
              </a:rPr>
              <a:t> </a:t>
            </a:r>
          </a:p>
          <a:p>
            <a:r>
              <a:rPr lang="en-US" dirty="0" smtClean="0"/>
              <a:t>Small group: one-to-many approach</a:t>
            </a:r>
          </a:p>
          <a:p>
            <a:r>
              <a:rPr lang="en-US" dirty="0" smtClean="0"/>
              <a:t>Personal coaching: one-on-one or two</a:t>
            </a:r>
          </a:p>
          <a:p>
            <a:r>
              <a:rPr lang="en-US" dirty="0" smtClean="0"/>
              <a:t>Self-study: learn on your own</a:t>
            </a:r>
          </a:p>
          <a:p>
            <a:r>
              <a:rPr lang="en-US" dirty="0" smtClean="0"/>
              <a:t>Centers of Excellence: observe good examples</a:t>
            </a:r>
          </a:p>
          <a:p>
            <a:endParaRPr lang="en-US" dirty="0"/>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16</a:t>
            </a:fld>
            <a:endParaRPr lang="en-US" dirty="0"/>
          </a:p>
        </p:txBody>
      </p:sp>
    </p:spTree>
    <p:extLst>
      <p:ext uri="{BB962C8B-B14F-4D97-AF65-F5344CB8AC3E}">
        <p14:creationId xmlns:p14="http://schemas.microsoft.com/office/powerpoint/2010/main" val="25206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quick overview of material that will be covered in more depth on Day 2. Maybe demonstrate the methods with a narrator and a great deal of humor.</a:t>
            </a:r>
            <a:endParaRPr lang="en-US" dirty="0"/>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18</a:t>
            </a:fld>
            <a:endParaRPr lang="en-US" dirty="0"/>
          </a:p>
        </p:txBody>
      </p:sp>
    </p:spTree>
    <p:extLst>
      <p:ext uri="{BB962C8B-B14F-4D97-AF65-F5344CB8AC3E}">
        <p14:creationId xmlns:p14="http://schemas.microsoft.com/office/powerpoint/2010/main" val="322727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rather than tell</a:t>
            </a:r>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19</a:t>
            </a:fld>
            <a:endParaRPr lang="en-US" dirty="0"/>
          </a:p>
        </p:txBody>
      </p:sp>
    </p:spTree>
    <p:extLst>
      <p:ext uri="{BB962C8B-B14F-4D97-AF65-F5344CB8AC3E}">
        <p14:creationId xmlns:p14="http://schemas.microsoft.com/office/powerpoint/2010/main" val="2557497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 leave flip sheets on wall for reference; encourage people to take pictures of sheets to take info back with them.</a:t>
            </a:r>
          </a:p>
          <a:p>
            <a:endParaRPr lang="en-US" dirty="0" smtClean="0"/>
          </a:p>
          <a:p>
            <a:r>
              <a:rPr lang="en-US" dirty="0" smtClean="0"/>
              <a:t>Want people who can keep it REAL</a:t>
            </a:r>
          </a:p>
          <a:p>
            <a:r>
              <a:rPr lang="en-US" dirty="0" smtClean="0"/>
              <a:t>Responsive</a:t>
            </a:r>
          </a:p>
          <a:p>
            <a:r>
              <a:rPr lang="en-US" dirty="0" smtClean="0"/>
              <a:t>Energetic</a:t>
            </a:r>
          </a:p>
          <a:p>
            <a:r>
              <a:rPr lang="en-US" dirty="0" smtClean="0"/>
              <a:t>Active</a:t>
            </a:r>
          </a:p>
          <a:p>
            <a:r>
              <a:rPr lang="en-US" dirty="0" smtClean="0"/>
              <a:t>Live</a:t>
            </a:r>
            <a:r>
              <a:rPr lang="en-US" baseline="0" dirty="0" smtClean="0"/>
              <a:t> -&gt; live what you are training</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20</a:t>
            </a:fld>
            <a:endParaRPr lang="en-US" dirty="0"/>
          </a:p>
        </p:txBody>
      </p:sp>
    </p:spTree>
    <p:extLst>
      <p:ext uri="{BB962C8B-B14F-4D97-AF65-F5344CB8AC3E}">
        <p14:creationId xmlns:p14="http://schemas.microsoft.com/office/powerpoint/2010/main" val="3499905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should be an informal talk and discussion</a:t>
            </a:r>
            <a:r>
              <a:rPr lang="en-US" dirty="0" smtClean="0">
                <a:effectLst/>
              </a:rPr>
              <a:t>.</a:t>
            </a:r>
            <a:r>
              <a:rPr lang="en-US" baseline="0" dirty="0" smtClean="0">
                <a:effectLst/>
              </a:rPr>
              <a:t> </a:t>
            </a:r>
            <a:r>
              <a:rPr lang="en-US" sz="1200" kern="1200" dirty="0" smtClean="0">
                <a:solidFill>
                  <a:schemeClr val="tx1"/>
                </a:solidFill>
                <a:effectLst/>
                <a:latin typeface="+mn-lt"/>
                <a:ea typeface="+mn-ea"/>
                <a:cs typeface="+mn-cs"/>
              </a:rPr>
              <a:t>Display of some printed resources available all three days.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one-page sheet of this course's resources as a handout.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Resources abound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with varying skills (survey skills and catalog information for 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Published course outlines (LLD website, OA Training website)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using non-BSA resources, be sure they don't conflict with BSA guidelines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Check for language and grey areas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Respect copyright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Acknowledge sources (helps for others to find more information)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22</a:t>
            </a:fld>
            <a:endParaRPr lang="en-US" dirty="0"/>
          </a:p>
        </p:txBody>
      </p:sp>
    </p:spTree>
    <p:extLst>
      <p:ext uri="{BB962C8B-B14F-4D97-AF65-F5344CB8AC3E}">
        <p14:creationId xmlns:p14="http://schemas.microsoft.com/office/powerpoint/2010/main" val="3324134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25</a:t>
            </a:fld>
            <a:endParaRPr lang="en-US" dirty="0"/>
          </a:p>
        </p:txBody>
      </p:sp>
    </p:spTree>
    <p:extLst>
      <p:ext uri="{BB962C8B-B14F-4D97-AF65-F5344CB8AC3E}">
        <p14:creationId xmlns:p14="http://schemas.microsoft.com/office/powerpoint/2010/main" val="74712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2E085AA-9FD8-1D47-B2D0-B20D2FF19390}" type="datetime3">
              <a:rPr lang="en-US" smtClean="0"/>
              <a:t>13 July 2015</a:t>
            </a:fld>
            <a:endParaRPr lang="en-US" dirty="0"/>
          </a:p>
        </p:txBody>
      </p:sp>
      <p:sp>
        <p:nvSpPr>
          <p:cNvPr id="5" name="Slide Number Placeholder 4"/>
          <p:cNvSpPr>
            <a:spLocks noGrp="1"/>
          </p:cNvSpPr>
          <p:nvPr>
            <p:ph type="sldNum" sz="quarter" idx="11"/>
          </p:nvPr>
        </p:nvSpPr>
        <p:spPr/>
        <p:txBody>
          <a:bodyPr/>
          <a:lstStyle/>
          <a:p>
            <a:fld id="{21042948-2623-1941-93ED-2C72C09CBB8C}" type="slidenum">
              <a:rPr lang="en-US" smtClean="0"/>
              <a:t>4</a:t>
            </a:fld>
            <a:endParaRPr lang="en-US" dirty="0"/>
          </a:p>
        </p:txBody>
      </p:sp>
      <p:sp>
        <p:nvSpPr>
          <p:cNvPr id="6" name="Header Placeholder 5"/>
          <p:cNvSpPr>
            <a:spLocks noGrp="1"/>
          </p:cNvSpPr>
          <p:nvPr>
            <p:ph type="hdr" sz="quarter" idx="12"/>
          </p:nvPr>
        </p:nvSpPr>
        <p:spPr/>
        <p:txBody>
          <a:bodyPr/>
          <a:lstStyle/>
          <a:p>
            <a:r>
              <a:rPr lang="en-US" dirty="0" smtClean="0"/>
              <a:t>Train the Trainer  --- DRAFT</a:t>
            </a:r>
            <a:endParaRPr lang="en-US" dirty="0"/>
          </a:p>
        </p:txBody>
      </p:sp>
    </p:spTree>
    <p:extLst>
      <p:ext uri="{BB962C8B-B14F-4D97-AF65-F5344CB8AC3E}">
        <p14:creationId xmlns:p14="http://schemas.microsoft.com/office/powerpoint/2010/main" val="4293004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One important aspect in developing your training session is having an understanding of how people learn. Knowing the different factors in how people gain knowledge will help you in putting together a training that be more effective.</a:t>
            </a:r>
          </a:p>
          <a:p>
            <a:endParaRPr lang="en-US" dirty="0" smtClean="0"/>
          </a:p>
          <a:p>
            <a:r>
              <a:rPr lang="en-US" dirty="0" smtClean="0"/>
              <a:t>Not everyone learns things in the same way, so including a variety of methods and tools will help ensure that you can reach the most participants in your session and share your knowledge with them.</a:t>
            </a:r>
          </a:p>
          <a:p>
            <a:endParaRPr lang="en-US" dirty="0" smtClean="0"/>
          </a:p>
          <a:p>
            <a:r>
              <a:rPr lang="en-US" dirty="0" smtClean="0"/>
              <a:t>Understanding why something is important for them to know:</a:t>
            </a:r>
          </a:p>
          <a:p>
            <a:endParaRPr lang="en-US" dirty="0" smtClean="0"/>
          </a:p>
          <a:p>
            <a:r>
              <a:rPr lang="en-US" dirty="0" smtClean="0"/>
              <a:t>•	“What’s in it for me?” is an important aspect in getting people to learn. When the participants understand that the training contains things that benefit them, it gets their attention.</a:t>
            </a:r>
          </a:p>
          <a:p>
            <a:endParaRPr lang="en-US" dirty="0" smtClean="0"/>
          </a:p>
          <a:p>
            <a:r>
              <a:rPr lang="en-US" dirty="0" smtClean="0"/>
              <a:t>•	Not everyone taking the course are there for the same reason, some are there because they want to be, others are there because they have to be. The sooner participants understand why this training is of value to them the more focused they become.</a:t>
            </a:r>
          </a:p>
          <a:p>
            <a:endParaRPr lang="en-US" dirty="0" smtClean="0"/>
          </a:p>
          <a:p>
            <a:r>
              <a:rPr lang="en-US" dirty="0" smtClean="0"/>
              <a:t>Having freedom to learn in their own way:</a:t>
            </a:r>
          </a:p>
          <a:p>
            <a:r>
              <a:rPr lang="en-US" dirty="0" smtClean="0"/>
              <a:t>•	People learn in different ways- some by watching (visual), some by listening (aural), some by doing (tactile). By varying the training styles used, it allows participants to gain knowledge through the type of learning they are most comfortable. </a:t>
            </a:r>
          </a:p>
          <a:p>
            <a:r>
              <a:rPr lang="en-US" dirty="0" smtClean="0"/>
              <a:t>•	A single teaching method should only be used for about 10 to no more than 20 minutes so it keeps the participants engaged in the learning process.</a:t>
            </a:r>
          </a:p>
          <a:p>
            <a:endParaRPr lang="en-US" dirty="0" smtClean="0"/>
          </a:p>
          <a:p>
            <a:r>
              <a:rPr lang="en-US" dirty="0" smtClean="0"/>
              <a:t>Learning is experiential:</a:t>
            </a:r>
          </a:p>
          <a:p>
            <a:r>
              <a:rPr lang="en-US" dirty="0" smtClean="0"/>
              <a:t>•	The most effective learning is by doing, living through it. (Patrol method- demonstrate then practice) Sharing own experiences to illustrate training points.</a:t>
            </a:r>
          </a:p>
          <a:p>
            <a:r>
              <a:rPr lang="en-US" dirty="0" smtClean="0"/>
              <a:t>•	Time is right for them to learn:</a:t>
            </a:r>
          </a:p>
          <a:p>
            <a:r>
              <a:rPr lang="en-US" dirty="0" smtClean="0"/>
              <a:t>•	Taking on a new position, needing to know how to do something because they will be using those new skills shortly. (Example- setting up a tent because they will be going camping that weekend)  Unplanned teaching moments – problem or challenge arises, solving that gives high motivation to learning.</a:t>
            </a:r>
          </a:p>
          <a:p>
            <a:endParaRPr lang="en-US" dirty="0" smtClean="0"/>
          </a:p>
          <a:p>
            <a:r>
              <a:rPr lang="en-US" dirty="0" smtClean="0"/>
              <a:t>Process is positive and encouraging:</a:t>
            </a:r>
          </a:p>
          <a:p>
            <a:r>
              <a:rPr lang="en-US" dirty="0" smtClean="0"/>
              <a:t>•	A course filled with positive reinforcement and fun will enhance learning.</a:t>
            </a:r>
          </a:p>
          <a:p>
            <a:endParaRPr lang="en-US" dirty="0" smtClean="0"/>
          </a:p>
          <a:p>
            <a:r>
              <a:rPr lang="en-US" dirty="0" smtClean="0"/>
              <a:t>Conclusion:</a:t>
            </a:r>
          </a:p>
          <a:p>
            <a:r>
              <a:rPr lang="en-US" dirty="0" smtClean="0"/>
              <a:t>•	Understanding how people learn, and what motivates them to learn, will help you in putting together effective training sessions. Using variety in your training that brings in different aspects, Aural, Visual, and Tactile, will allow people to learn through the method that best suits them</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26</a:t>
            </a:fld>
            <a:endParaRPr lang="en-US" dirty="0"/>
          </a:p>
        </p:txBody>
      </p:sp>
    </p:spTree>
    <p:extLst>
      <p:ext uri="{BB962C8B-B14F-4D97-AF65-F5344CB8AC3E}">
        <p14:creationId xmlns:p14="http://schemas.microsoft.com/office/powerpoint/2010/main" val="1804891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Having knowledge of the variety of tools you can use, allow for you, as a trainer, to use different methods to share your knowledge. It keeps the training session interesting.</a:t>
            </a:r>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27</a:t>
            </a:fld>
            <a:endParaRPr lang="en-US" dirty="0"/>
          </a:p>
        </p:txBody>
      </p:sp>
    </p:spTree>
    <p:extLst>
      <p:ext uri="{BB962C8B-B14F-4D97-AF65-F5344CB8AC3E}">
        <p14:creationId xmlns:p14="http://schemas.microsoft.com/office/powerpoint/2010/main" val="2364959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Trainer Instruction: This section is in part a review of the styles of training, but more emphasis should be given to advantages and disadvantages of each type, and the determining factors for why you would use these different styles.</a:t>
            </a:r>
            <a:endParaRPr lang="en-US" sz="1200" kern="1200" dirty="0" smtClean="0">
              <a:solidFill>
                <a:schemeClr val="tx1"/>
              </a:solidFill>
              <a:effectLst/>
              <a:latin typeface="+mn-lt"/>
              <a:ea typeface="+mn-ea"/>
              <a:cs typeface="+mn-cs"/>
            </a:endParaRPr>
          </a:p>
          <a:p>
            <a:r>
              <a:rPr lang="en-US" dirty="0" smtClean="0"/>
              <a:t>Lecture	</a:t>
            </a:r>
          </a:p>
          <a:p>
            <a:r>
              <a:rPr lang="en-US" dirty="0" smtClean="0"/>
              <a:t>•	Large group</a:t>
            </a:r>
          </a:p>
          <a:p>
            <a:r>
              <a:rPr lang="en-US" dirty="0" smtClean="0"/>
              <a:t>•	Introductory lesson</a:t>
            </a:r>
          </a:p>
          <a:p>
            <a:r>
              <a:rPr lang="en-US" dirty="0" smtClean="0"/>
              <a:t>•	Participants have little or no background or experiences to share</a:t>
            </a:r>
          </a:p>
          <a:p>
            <a:r>
              <a:rPr lang="en-US" dirty="0" smtClean="0"/>
              <a:t>•	Participants get to listen to an expert </a:t>
            </a:r>
          </a:p>
          <a:p>
            <a:r>
              <a:rPr lang="en-US" dirty="0" smtClean="0"/>
              <a:t>•	Give advantages/disadvantages of this method, noting it is rarely used in Scouting sessions.</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28</a:t>
            </a:fld>
            <a:endParaRPr lang="en-US" dirty="0"/>
          </a:p>
        </p:txBody>
      </p:sp>
    </p:spTree>
    <p:extLst>
      <p:ext uri="{BB962C8B-B14F-4D97-AF65-F5344CB8AC3E}">
        <p14:creationId xmlns:p14="http://schemas.microsoft.com/office/powerpoint/2010/main" val="1698905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Informal Talk</a:t>
            </a:r>
          </a:p>
          <a:p>
            <a:r>
              <a:rPr lang="en-US" dirty="0" smtClean="0"/>
              <a:t>•	Less technical information, or familiar to participants</a:t>
            </a:r>
          </a:p>
          <a:p>
            <a:r>
              <a:rPr lang="en-US" dirty="0" smtClean="0"/>
              <a:t>•	Material relatively new, but participants have some experience relative to the topic</a:t>
            </a:r>
          </a:p>
          <a:p>
            <a:r>
              <a:rPr lang="en-US" dirty="0" smtClean="0"/>
              <a:t>•	Allow to discuss or take questions from participants if time allows</a:t>
            </a:r>
          </a:p>
          <a:p>
            <a:r>
              <a:rPr lang="en-US" dirty="0" smtClean="0"/>
              <a:t>•	Preferred method in Scouting over a lecture</a:t>
            </a:r>
          </a:p>
          <a:p>
            <a:r>
              <a:rPr lang="en-US" dirty="0" smtClean="0"/>
              <a:t>•	Give advantages/disadvantages</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29</a:t>
            </a:fld>
            <a:endParaRPr lang="en-US" dirty="0"/>
          </a:p>
        </p:txBody>
      </p:sp>
    </p:spTree>
    <p:extLst>
      <p:ext uri="{BB962C8B-B14F-4D97-AF65-F5344CB8AC3E}">
        <p14:creationId xmlns:p14="http://schemas.microsoft.com/office/powerpoint/2010/main" val="707804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Demonstration</a:t>
            </a:r>
          </a:p>
          <a:p>
            <a:r>
              <a:rPr lang="en-US" dirty="0" smtClean="0"/>
              <a:t>•	Show a skill by doing it using step by step instructions</a:t>
            </a:r>
          </a:p>
          <a:p>
            <a:r>
              <a:rPr lang="en-US" dirty="0" smtClean="0"/>
              <a:t>•	Plenty of time available to show and do</a:t>
            </a:r>
          </a:p>
          <a:p>
            <a:r>
              <a:rPr lang="en-US" dirty="0" smtClean="0"/>
              <a:t>•	Instructor prepared and practiced</a:t>
            </a:r>
          </a:p>
          <a:p>
            <a:r>
              <a:rPr lang="en-US" dirty="0" smtClean="0"/>
              <a:t>•	Materials for all participants</a:t>
            </a:r>
          </a:p>
          <a:p>
            <a:r>
              <a:rPr lang="en-US" dirty="0" smtClean="0"/>
              <a:t>•	Training aid large enough to be seen by all (or camera/ screens available to aid in visual clarity</a:t>
            </a:r>
          </a:p>
          <a:p>
            <a:r>
              <a:rPr lang="en-US" dirty="0" smtClean="0"/>
              <a:t>•	Participants should have an opportunity to see, then do the skill</a:t>
            </a:r>
          </a:p>
          <a:p>
            <a:r>
              <a:rPr lang="en-US" dirty="0" smtClean="0"/>
              <a:t>•	Note limitations of this method, class size can be a factor to consider</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30</a:t>
            </a:fld>
            <a:endParaRPr lang="en-US" dirty="0"/>
          </a:p>
        </p:txBody>
      </p:sp>
    </p:spTree>
    <p:extLst>
      <p:ext uri="{BB962C8B-B14F-4D97-AF65-F5344CB8AC3E}">
        <p14:creationId xmlns:p14="http://schemas.microsoft.com/office/powerpoint/2010/main" val="2606647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Study</a:t>
            </a:r>
          </a:p>
          <a:p>
            <a:r>
              <a:rPr lang="en-US" dirty="0" smtClean="0"/>
              <a:t>•	Actual events involving a judgement call</a:t>
            </a:r>
          </a:p>
          <a:p>
            <a:r>
              <a:rPr lang="en-US" dirty="0" smtClean="0"/>
              <a:t>•	Presentation of the situation, orally or handout, for analysis or resolution</a:t>
            </a:r>
          </a:p>
          <a:p>
            <a:r>
              <a:rPr lang="en-US" dirty="0" smtClean="0"/>
              <a:t>•	Real life situations give immediate relevancy to the training</a:t>
            </a:r>
          </a:p>
          <a:p>
            <a:r>
              <a:rPr lang="en-US" dirty="0" smtClean="0"/>
              <a:t>o	 (Note, while these may be real life situations, use different names, locations. Possible sources can come from news articles, personal experience or knowledge.) </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31</a:t>
            </a:fld>
            <a:endParaRPr lang="en-US" dirty="0"/>
          </a:p>
        </p:txBody>
      </p:sp>
    </p:spTree>
    <p:extLst>
      <p:ext uri="{BB962C8B-B14F-4D97-AF65-F5344CB8AC3E}">
        <p14:creationId xmlns:p14="http://schemas.microsoft.com/office/powerpoint/2010/main" val="2474782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Role-play</a:t>
            </a:r>
          </a:p>
          <a:p>
            <a:r>
              <a:rPr lang="en-US" dirty="0" smtClean="0"/>
              <a:t>•	Act out roles presented in an open-ended situation</a:t>
            </a:r>
          </a:p>
          <a:p>
            <a:r>
              <a:rPr lang="en-US" dirty="0" smtClean="0"/>
              <a:t>•	Own dialog within context of roles and situations</a:t>
            </a:r>
          </a:p>
          <a:p>
            <a:r>
              <a:rPr lang="en-US" dirty="0" smtClean="0"/>
              <a:t>•	Allows to look at multiple points of view</a:t>
            </a:r>
          </a:p>
          <a:p>
            <a:r>
              <a:rPr lang="en-US" dirty="0" smtClean="0"/>
              <a:t>•	Outcome not predetermined</a:t>
            </a:r>
          </a:p>
          <a:p>
            <a:r>
              <a:rPr lang="en-US" dirty="0" smtClean="0"/>
              <a:t>•	Sets stage for discussion </a:t>
            </a:r>
          </a:p>
          <a:p>
            <a:r>
              <a:rPr lang="en-US" dirty="0" smtClean="0"/>
              <a:t>•	Role-play less structured, Case study intentionally guided and structured</a:t>
            </a:r>
          </a:p>
          <a:p>
            <a:r>
              <a:rPr lang="en-US" dirty="0" smtClean="0"/>
              <a:t>Case Study – re-evaluation of an actual event. Role Play is typically fictional</a:t>
            </a:r>
          </a:p>
          <a:p>
            <a:r>
              <a:rPr lang="en-US" dirty="0" smtClean="0"/>
              <a:t>•	Both avoid “black and white” – “right or wrong” situations to encourage discussion, examination and reflection</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32</a:t>
            </a:fld>
            <a:endParaRPr lang="en-US" dirty="0"/>
          </a:p>
        </p:txBody>
      </p:sp>
    </p:spTree>
    <p:extLst>
      <p:ext uri="{BB962C8B-B14F-4D97-AF65-F5344CB8AC3E}">
        <p14:creationId xmlns:p14="http://schemas.microsoft.com/office/powerpoint/2010/main" val="1795647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Simulation</a:t>
            </a:r>
          </a:p>
          <a:p>
            <a:r>
              <a:rPr lang="en-US" dirty="0" smtClean="0"/>
              <a:t>•	More complex than Role-play. Places participants in environment of the situation.</a:t>
            </a:r>
          </a:p>
          <a:p>
            <a:r>
              <a:rPr lang="en-US" dirty="0" smtClean="0"/>
              <a:t>•	Requires putting known skills into practice, uses the situation to use a combination of skills that would mimic real life</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33</a:t>
            </a:fld>
            <a:endParaRPr lang="en-US" dirty="0"/>
          </a:p>
        </p:txBody>
      </p:sp>
    </p:spTree>
    <p:extLst>
      <p:ext uri="{BB962C8B-B14F-4D97-AF65-F5344CB8AC3E}">
        <p14:creationId xmlns:p14="http://schemas.microsoft.com/office/powerpoint/2010/main" val="4103348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Media</a:t>
            </a:r>
          </a:p>
          <a:p>
            <a:r>
              <a:rPr lang="en-US" dirty="0" smtClean="0"/>
              <a:t>Flip Charts</a:t>
            </a:r>
          </a:p>
          <a:p>
            <a:r>
              <a:rPr lang="en-US" dirty="0" smtClean="0"/>
              <a:t>•	Demonstrated prepared Flip charts </a:t>
            </a:r>
          </a:p>
          <a:p>
            <a:r>
              <a:rPr lang="en-US" dirty="0" smtClean="0"/>
              <a:t>•	Pitfalls to avoid</a:t>
            </a:r>
          </a:p>
          <a:p>
            <a:r>
              <a:rPr lang="en-US" dirty="0" smtClean="0"/>
              <a:t>•	Advantages/ disadvantages </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34</a:t>
            </a:fld>
            <a:endParaRPr lang="en-US" dirty="0"/>
          </a:p>
        </p:txBody>
      </p:sp>
    </p:spTree>
    <p:extLst>
      <p:ext uri="{BB962C8B-B14F-4D97-AF65-F5344CB8AC3E}">
        <p14:creationId xmlns:p14="http://schemas.microsoft.com/office/powerpoint/2010/main" val="1808824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PowerPoint</a:t>
            </a:r>
          </a:p>
          <a:p>
            <a:r>
              <a:rPr lang="en-US" dirty="0" smtClean="0"/>
              <a:t>Describe</a:t>
            </a:r>
            <a:r>
              <a:rPr lang="en-US" baseline="0" dirty="0" smtClean="0"/>
              <a:t> what PowerPoint can be used for, using the above points.</a:t>
            </a:r>
          </a:p>
          <a:p>
            <a:endParaRPr lang="en-US" dirty="0" smtClean="0"/>
          </a:p>
          <a:p>
            <a:r>
              <a:rPr lang="en-US" dirty="0" smtClean="0"/>
              <a:t>Trainer’s Note: PowerPoint is used quite frequently in Scout Training sessions, making it important to highlight what a PowerPoint is for, how to use it effectively without it becoming a distraction, can use a sample of the Good, Bad and Ugly of PowerPoint slides.  If putting this together yourself, make sure you follow the best practices of PowerPoint use, such as same look for every slide- every slide having same border design, lettering of the same type, good contrast for ease of reading,  writing in the same location, clutter free, limited writing to main points</a:t>
            </a:r>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35</a:t>
            </a:fld>
            <a:endParaRPr lang="en-US" dirty="0"/>
          </a:p>
        </p:txBody>
      </p:sp>
    </p:spTree>
    <p:extLst>
      <p:ext uri="{BB962C8B-B14F-4D97-AF65-F5344CB8AC3E}">
        <p14:creationId xmlns:p14="http://schemas.microsoft.com/office/powerpoint/2010/main" val="1477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5</a:t>
            </a:fld>
            <a:endParaRPr lang="en-US" dirty="0"/>
          </a:p>
        </p:txBody>
      </p:sp>
    </p:spTree>
    <p:extLst>
      <p:ext uri="{BB962C8B-B14F-4D97-AF65-F5344CB8AC3E}">
        <p14:creationId xmlns:p14="http://schemas.microsoft.com/office/powerpoint/2010/main" val="4283144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Purposes</a:t>
            </a:r>
            <a:r>
              <a:rPr lang="en-US" baseline="0" dirty="0" smtClean="0"/>
              <a:t> of PowerPoint presentations</a:t>
            </a:r>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36</a:t>
            </a:fld>
            <a:endParaRPr lang="en-US" dirty="0"/>
          </a:p>
        </p:txBody>
      </p:sp>
    </p:spTree>
    <p:extLst>
      <p:ext uri="{BB962C8B-B14F-4D97-AF65-F5344CB8AC3E}">
        <p14:creationId xmlns:p14="http://schemas.microsoft.com/office/powerpoint/2010/main" val="1756871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of the common errors Presenters make when putting together a PowerPoint presentation.</a:t>
            </a:r>
          </a:p>
          <a:p>
            <a:r>
              <a:rPr lang="en-US" baseline="0" dirty="0" smtClean="0"/>
              <a:t>Note: Most of these will be shown in the following slides. </a:t>
            </a:r>
          </a:p>
          <a:p>
            <a:r>
              <a:rPr lang="en-US" baseline="0" dirty="0" smtClean="0"/>
              <a:t>Too Many Word</a:t>
            </a:r>
          </a:p>
          <a:p>
            <a:r>
              <a:rPr lang="en-US" baseline="0" dirty="0" smtClean="0"/>
              <a:t>Unreadable font</a:t>
            </a:r>
          </a:p>
          <a:p>
            <a:r>
              <a:rPr lang="en-US" baseline="0" dirty="0" smtClean="0"/>
              <a:t>Unfamiliar Acronyms</a:t>
            </a:r>
          </a:p>
          <a:p>
            <a:r>
              <a:rPr lang="en-US" baseline="0" dirty="0" smtClean="0"/>
              <a:t>Inappropriate clip art </a:t>
            </a:r>
          </a:p>
          <a:p>
            <a:r>
              <a:rPr lang="en-US" baseline="0" dirty="0" smtClean="0"/>
              <a:t>Distracting animations</a:t>
            </a:r>
          </a:p>
          <a:p>
            <a:r>
              <a:rPr lang="en-US" baseline="0" dirty="0" smtClean="0"/>
              <a:t>Unneeded sounds added, </a:t>
            </a:r>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37</a:t>
            </a:fld>
            <a:endParaRPr lang="en-US" dirty="0"/>
          </a:p>
        </p:txBody>
      </p:sp>
    </p:spTree>
    <p:extLst>
      <p:ext uri="{BB962C8B-B14F-4D97-AF65-F5344CB8AC3E}">
        <p14:creationId xmlns:p14="http://schemas.microsoft.com/office/powerpoint/2010/main" val="2840170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what the participants</a:t>
            </a:r>
            <a:r>
              <a:rPr lang="en-US" baseline="0" dirty="0" smtClean="0"/>
              <a:t> think about this slide</a:t>
            </a:r>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38</a:t>
            </a:fld>
            <a:endParaRPr lang="en-US" dirty="0"/>
          </a:p>
        </p:txBody>
      </p:sp>
    </p:spTree>
    <p:extLst>
      <p:ext uri="{BB962C8B-B14F-4D97-AF65-F5344CB8AC3E}">
        <p14:creationId xmlns:p14="http://schemas.microsoft.com/office/powerpoint/2010/main" val="1013045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about this one?</a:t>
            </a:r>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39</a:t>
            </a:fld>
            <a:endParaRPr lang="en-US" dirty="0"/>
          </a:p>
        </p:txBody>
      </p:sp>
    </p:spTree>
    <p:extLst>
      <p:ext uri="{BB962C8B-B14F-4D97-AF65-F5344CB8AC3E}">
        <p14:creationId xmlns:p14="http://schemas.microsoft.com/office/powerpoint/2010/main" val="3525863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one?</a:t>
            </a:r>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40</a:t>
            </a:fld>
            <a:endParaRPr lang="en-US" dirty="0"/>
          </a:p>
        </p:txBody>
      </p:sp>
    </p:spTree>
    <p:extLst>
      <p:ext uri="{BB962C8B-B14F-4D97-AF65-F5344CB8AC3E}">
        <p14:creationId xmlns:p14="http://schemas.microsoft.com/office/powerpoint/2010/main" val="32697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what is wrong with this… a good time to point out</a:t>
            </a:r>
            <a:r>
              <a:rPr lang="en-US" baseline="0" dirty="0" smtClean="0"/>
              <a:t> contrast. Also note the multiple logos scattered around it.</a:t>
            </a:r>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41</a:t>
            </a:fld>
            <a:endParaRPr lang="en-US" dirty="0"/>
          </a:p>
        </p:txBody>
      </p:sp>
    </p:spTree>
    <p:extLst>
      <p:ext uri="{BB962C8B-B14F-4D97-AF65-F5344CB8AC3E}">
        <p14:creationId xmlns:p14="http://schemas.microsoft.com/office/powerpoint/2010/main" val="1205461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of too many words. …</a:t>
            </a:r>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42</a:t>
            </a:fld>
            <a:endParaRPr lang="en-US" dirty="0"/>
          </a:p>
        </p:txBody>
      </p:sp>
    </p:spTree>
    <p:extLst>
      <p:ext uri="{BB962C8B-B14F-4D97-AF65-F5344CB8AC3E}">
        <p14:creationId xmlns:p14="http://schemas.microsoft.com/office/powerpoint/2010/main" val="2297794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Lists the same things as on the preceding</a:t>
            </a:r>
            <a:r>
              <a:rPr lang="en-US" baseline="0" dirty="0" smtClean="0"/>
              <a:t> slide, but has it cut down to the key points</a:t>
            </a:r>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43</a:t>
            </a:fld>
            <a:endParaRPr lang="en-US" dirty="0"/>
          </a:p>
        </p:txBody>
      </p:sp>
    </p:spTree>
    <p:extLst>
      <p:ext uri="{BB962C8B-B14F-4D97-AF65-F5344CB8AC3E}">
        <p14:creationId xmlns:p14="http://schemas.microsoft.com/office/powerpoint/2010/main" val="3280916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other items that can be used for Presentation Media, if you have these materials show them while going through each one.</a:t>
            </a:r>
            <a:endParaRPr lang="en-US" dirty="0" smtClean="0"/>
          </a:p>
          <a:p>
            <a:r>
              <a:rPr lang="en-US" dirty="0" smtClean="0"/>
              <a:t>Flip Books</a:t>
            </a:r>
          </a:p>
          <a:p>
            <a:r>
              <a:rPr lang="en-US" dirty="0" smtClean="0"/>
              <a:t>•	Small group</a:t>
            </a:r>
          </a:p>
          <a:p>
            <a:r>
              <a:rPr lang="en-US" dirty="0" smtClean="0"/>
              <a:t>•	Limitations</a:t>
            </a:r>
          </a:p>
          <a:p>
            <a:r>
              <a:rPr lang="en-US" dirty="0" smtClean="0"/>
              <a:t>•	Similarity to Flip Charts</a:t>
            </a:r>
          </a:p>
          <a:p>
            <a:r>
              <a:rPr lang="en-US" dirty="0" smtClean="0"/>
              <a:t>•	Show Flip-book stand – handout of basic design</a:t>
            </a:r>
          </a:p>
          <a:p>
            <a:r>
              <a:rPr lang="en-US" dirty="0" smtClean="0"/>
              <a:t>White Board </a:t>
            </a:r>
          </a:p>
          <a:p>
            <a:r>
              <a:rPr lang="en-US" dirty="0" smtClean="0"/>
              <a:t>•	Marker colors to use/ avoid</a:t>
            </a:r>
          </a:p>
          <a:p>
            <a:r>
              <a:rPr lang="en-US" dirty="0" smtClean="0"/>
              <a:t>Demonstration materials</a:t>
            </a:r>
          </a:p>
          <a:p>
            <a:r>
              <a:rPr lang="en-US" dirty="0" smtClean="0"/>
              <a:t>•	Large enough for all to see</a:t>
            </a:r>
          </a:p>
          <a:p>
            <a:r>
              <a:rPr lang="en-US" dirty="0" smtClean="0"/>
              <a:t>•	Enough materials for all participants if they are “seeing and doing”</a:t>
            </a:r>
          </a:p>
          <a:p>
            <a:r>
              <a:rPr lang="en-US" dirty="0" smtClean="0"/>
              <a:t>•	Alternate means to increase visibility might be use of cameras and display on screens or TV’s</a:t>
            </a:r>
          </a:p>
          <a:p>
            <a:r>
              <a:rPr lang="en-US" dirty="0" smtClean="0"/>
              <a:t>Handouts</a:t>
            </a:r>
          </a:p>
          <a:p>
            <a:r>
              <a:rPr lang="en-US" dirty="0" smtClean="0"/>
              <a:t>•	Relevant to topic</a:t>
            </a:r>
          </a:p>
          <a:p>
            <a:r>
              <a:rPr lang="en-US" dirty="0" smtClean="0"/>
              <a:t>•	Allow for alternate information delivery method, for self-study or review</a:t>
            </a:r>
          </a:p>
          <a:p>
            <a:r>
              <a:rPr lang="en-US" dirty="0" smtClean="0"/>
              <a:t>Conclusion:</a:t>
            </a:r>
          </a:p>
          <a:p>
            <a:r>
              <a:rPr lang="en-US" dirty="0" smtClean="0"/>
              <a:t>By knowing when best to use the various delivery methods, adapting to the number of participants, fitting the training delivery method to the information being given, coupled with presentation media that helps reinforce and give variety to the training,</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44</a:t>
            </a:fld>
            <a:endParaRPr lang="en-US" dirty="0"/>
          </a:p>
        </p:txBody>
      </p:sp>
    </p:spTree>
    <p:extLst>
      <p:ext uri="{BB962C8B-B14F-4D97-AF65-F5344CB8AC3E}">
        <p14:creationId xmlns:p14="http://schemas.microsoft.com/office/powerpoint/2010/main" val="4237542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 an eye on the time allowed for each section of the training helps keep the trainers focused, and ensures you get through the material you need to present. </a:t>
            </a:r>
          </a:p>
          <a:p>
            <a:r>
              <a:rPr lang="en-US" dirty="0" smtClean="0"/>
              <a:t>(Possible video – a short video on someone talking slow, realizing they have little time left, and either just ending their talk mid-sentence or doing speed talking) </a:t>
            </a:r>
          </a:p>
          <a:p>
            <a:r>
              <a:rPr lang="en-US" dirty="0" smtClean="0"/>
              <a:t>Time management tools:</a:t>
            </a:r>
          </a:p>
          <a:p>
            <a:r>
              <a:rPr lang="en-US" dirty="0" smtClean="0"/>
              <a:t>Time clock – your own method</a:t>
            </a:r>
          </a:p>
          <a:p>
            <a:r>
              <a:rPr lang="en-US" dirty="0" smtClean="0"/>
              <a:t>•	“Egg Timer”</a:t>
            </a:r>
          </a:p>
          <a:p>
            <a:r>
              <a:rPr lang="en-US" dirty="0" smtClean="0"/>
              <a:t>•	Smart phone or other timing device</a:t>
            </a:r>
          </a:p>
          <a:p>
            <a:r>
              <a:rPr lang="en-US" dirty="0" smtClean="0"/>
              <a:t>•	Alarm settings</a:t>
            </a:r>
          </a:p>
          <a:p>
            <a:r>
              <a:rPr lang="en-US" dirty="0" smtClean="0"/>
              <a:t>Time keeper</a:t>
            </a:r>
          </a:p>
          <a:p>
            <a:r>
              <a:rPr lang="en-US" dirty="0" smtClean="0"/>
              <a:t>•	Member of training team who can give signals for how much time left</a:t>
            </a:r>
          </a:p>
          <a:p>
            <a:r>
              <a:rPr lang="en-US" dirty="0" smtClean="0"/>
              <a:t>•	Clock visible to trainer in back of the room</a:t>
            </a:r>
          </a:p>
          <a:p>
            <a:endParaRPr lang="en-US" dirty="0" smtClean="0"/>
          </a:p>
          <a:p>
            <a:r>
              <a:rPr lang="en-US" dirty="0" smtClean="0"/>
              <a:t>Watching the clock and knowing where in the presentation you need to be at a given time</a:t>
            </a:r>
          </a:p>
          <a:p>
            <a:endParaRPr lang="en-US" dirty="0" smtClean="0"/>
          </a:p>
          <a:p>
            <a:r>
              <a:rPr lang="en-US" dirty="0" smtClean="0"/>
              <a:t>Personal Practice of delivery </a:t>
            </a:r>
          </a:p>
          <a:p>
            <a:r>
              <a:rPr lang="en-US" dirty="0" smtClean="0"/>
              <a:t>•	Going through the session multiple times, possibly taking a video of session, allows you see how long each area generally takes, so you can trim off talk where needed to fit the session length. </a:t>
            </a:r>
          </a:p>
          <a:p>
            <a:r>
              <a:rPr lang="en-US" dirty="0" smtClean="0"/>
              <a:t>Trainer’s Instruction: Add in advantages and disadvantages to each of the Time Management types, so participants will have a better idea of which methods will suit their own personal styles, or limitations if they are working by themselves or a small group of trainers who are doing other things, limiting how well they can track your time keeping. </a:t>
            </a:r>
          </a:p>
          <a:p>
            <a:endParaRPr lang="en-US" dirty="0" smtClean="0"/>
          </a:p>
          <a:p>
            <a:r>
              <a:rPr lang="en-US" dirty="0" smtClean="0"/>
              <a:t>Possible video could be a simple timer running through this presentation, or video of a presenter going slowly, then having to speed up or end a presentation abruptly.</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45</a:t>
            </a:fld>
            <a:endParaRPr lang="en-US" dirty="0"/>
          </a:p>
        </p:txBody>
      </p:sp>
    </p:spTree>
    <p:extLst>
      <p:ext uri="{BB962C8B-B14F-4D97-AF65-F5344CB8AC3E}">
        <p14:creationId xmlns:p14="http://schemas.microsoft.com/office/powerpoint/2010/main" val="408754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the presentation</a:t>
            </a:r>
            <a:r>
              <a:rPr lang="en-US" baseline="0" dirty="0" smtClean="0"/>
              <a:t> is a means of giving them something concrete to practice the techniques. Do not let creating it get in the way of participating fully in NOAC.</a:t>
            </a:r>
          </a:p>
          <a:p>
            <a:endParaRPr lang="en-US" baseline="0" dirty="0" smtClean="0"/>
          </a:p>
          <a:p>
            <a:r>
              <a:rPr lang="en-US" baseline="0" dirty="0" smtClean="0"/>
              <a:t>Staff should have brainstormed a list of topics suitable for these presentations. Five-minute presentations would be ideal, but that length may not be feasible given space and class size constraints. Topics do not need to be unique. They should be scouting or OA related. </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6</a:t>
            </a:fld>
            <a:endParaRPr lang="en-US" dirty="0"/>
          </a:p>
        </p:txBody>
      </p:sp>
    </p:spTree>
    <p:extLst>
      <p:ext uri="{BB962C8B-B14F-4D97-AF65-F5344CB8AC3E}">
        <p14:creationId xmlns:p14="http://schemas.microsoft.com/office/powerpoint/2010/main" val="3752653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 is meant to give the participants a “how-to” guide on the various steps used to build a syllabus, as well as time to break into Buzz Groups to develop their own basic syllabus.</a:t>
            </a:r>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46</a:t>
            </a:fld>
            <a:endParaRPr lang="en-US" dirty="0"/>
          </a:p>
        </p:txBody>
      </p:sp>
    </p:spTree>
    <p:extLst>
      <p:ext uri="{BB962C8B-B14F-4D97-AF65-F5344CB8AC3E}">
        <p14:creationId xmlns:p14="http://schemas.microsoft.com/office/powerpoint/2010/main" val="481574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your own syllabus:</a:t>
            </a:r>
          </a:p>
          <a:p>
            <a:r>
              <a:rPr lang="en-US" dirty="0" smtClean="0"/>
              <a:t>When doing training on specific topics, you will probably encounter times when a training syllabus is unavailable, or is inadequate for your needs.</a:t>
            </a:r>
          </a:p>
          <a:p>
            <a:r>
              <a:rPr lang="en-US" dirty="0" smtClean="0"/>
              <a:t>•	Decide on time involved for the course (this may be already set)</a:t>
            </a:r>
          </a:p>
          <a:p>
            <a:r>
              <a:rPr lang="en-US" dirty="0" smtClean="0"/>
              <a:t>•	Set defined Objectives for the session or course</a:t>
            </a:r>
          </a:p>
          <a:p>
            <a:r>
              <a:rPr lang="en-US" dirty="0" smtClean="0"/>
              <a:t>•	Break topic into separate sections with highlights of items to be covered</a:t>
            </a:r>
          </a:p>
          <a:p>
            <a:r>
              <a:rPr lang="en-US" dirty="0" smtClean="0"/>
              <a:t>•	Decide on methods of delivery (styles</a:t>
            </a:r>
          </a:p>
          <a:p>
            <a:r>
              <a:rPr lang="en-US" dirty="0" smtClean="0"/>
              <a:t>•	Find out anticipated audience size, knowledge base</a:t>
            </a:r>
          </a:p>
          <a:p>
            <a:r>
              <a:rPr lang="en-US" dirty="0" smtClean="0"/>
              <a:t>•	Evaluate: Start-Stop-Continue method as discussed on Day 1</a:t>
            </a:r>
          </a:p>
          <a:p>
            <a:r>
              <a:rPr lang="en-US" dirty="0" smtClean="0"/>
              <a:t>•	Write it out, try it out</a:t>
            </a:r>
          </a:p>
          <a:p>
            <a:r>
              <a:rPr lang="en-US" dirty="0" smtClean="0"/>
              <a:t>o	Have it written down, at least in a rough draft form, so you can go through it and ensure the order and desired outcomes are met.</a:t>
            </a:r>
          </a:p>
          <a:p>
            <a:r>
              <a:rPr lang="en-US" dirty="0" smtClean="0"/>
              <a:t>o	Check timing expected vs. reality. Try going through the session and seeing if it meets the time limit, or fills the time expected.</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47</a:t>
            </a:fld>
            <a:endParaRPr lang="en-US" dirty="0"/>
          </a:p>
        </p:txBody>
      </p:sp>
    </p:spTree>
    <p:extLst>
      <p:ext uri="{BB962C8B-B14F-4D97-AF65-F5344CB8AC3E}">
        <p14:creationId xmlns:p14="http://schemas.microsoft.com/office/powerpoint/2010/main" val="264490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the points on the slide, then do a demonstration:</a:t>
            </a:r>
          </a:p>
          <a:p>
            <a:endParaRPr lang="en-US" dirty="0" smtClean="0"/>
          </a:p>
          <a:p>
            <a:r>
              <a:rPr lang="en-US" dirty="0" smtClean="0"/>
              <a:t>Trainers Instruction: Using the course trainers, put on a demonstration of how to gather as a buzz group to discuss the above steps in building a syllabus.</a:t>
            </a:r>
          </a:p>
          <a:p>
            <a:r>
              <a:rPr lang="en-US" dirty="0" smtClean="0"/>
              <a:t>This should be scripted enough so it will show each participates in developing the syllabus and course to be given. </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48</a:t>
            </a:fld>
            <a:endParaRPr lang="en-US" dirty="0"/>
          </a:p>
        </p:txBody>
      </p:sp>
    </p:spTree>
    <p:extLst>
      <p:ext uri="{BB962C8B-B14F-4D97-AF65-F5344CB8AC3E}">
        <p14:creationId xmlns:p14="http://schemas.microsoft.com/office/powerpoint/2010/main" val="1100765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Buzz Groups:</a:t>
            </a:r>
          </a:p>
          <a:p>
            <a:endParaRPr lang="en-US" dirty="0" smtClean="0"/>
          </a:p>
          <a:p>
            <a:endParaRPr lang="en-US" dirty="0" smtClean="0"/>
          </a:p>
          <a:p>
            <a:endParaRPr lang="en-US" dirty="0" smtClean="0"/>
          </a:p>
          <a:p>
            <a:r>
              <a:rPr lang="en-US" dirty="0" smtClean="0"/>
              <a:t>Some considerations should be having specific topics each group will work on. Audience size, participant background (I.E. Non – OA members being taught what the OA is about)</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49</a:t>
            </a:fld>
            <a:endParaRPr lang="en-US" dirty="0"/>
          </a:p>
        </p:txBody>
      </p:sp>
    </p:spTree>
    <p:extLst>
      <p:ext uri="{BB962C8B-B14F-4D97-AF65-F5344CB8AC3E}">
        <p14:creationId xmlns:p14="http://schemas.microsoft.com/office/powerpoint/2010/main" val="3794796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 if to focus on how and what to prepare prior to doing a training session, and methods of practicing the training. </a:t>
            </a:r>
          </a:p>
          <a:p>
            <a:r>
              <a:rPr lang="en-US" dirty="0" smtClean="0"/>
              <a:t>A good trainer will practice their presentation so they are sure of their delivery and can feel comfortable in being in front of the participants of the course.</a:t>
            </a:r>
          </a:p>
          <a:p>
            <a:r>
              <a:rPr lang="en-US" dirty="0" smtClean="0"/>
              <a:t>Preparing:</a:t>
            </a:r>
          </a:p>
          <a:p>
            <a:r>
              <a:rPr lang="en-US" dirty="0" smtClean="0"/>
              <a:t>•	Go over the entire session and make a list of all items you will need.</a:t>
            </a:r>
          </a:p>
          <a:p>
            <a:r>
              <a:rPr lang="en-US" dirty="0" smtClean="0"/>
              <a:t>•	Prepare Flip-Charts or PowerPoint or other Presentation media you will be using and review it to make sure it adequately reflects the points you are making.</a:t>
            </a:r>
          </a:p>
          <a:p>
            <a:r>
              <a:rPr lang="en-US" dirty="0" smtClean="0"/>
              <a:t>•	Handouts- gather together the handouts you intend each participant to walk away with, and come prepared with extra copies for walk-ins. Dependent on the size of the course registration, a good practice is adding 10% to the totals of expected participants. (Know if there is a means of making additional copies at the facilities, if so, additional copies beyond what you prepared for can be made on site.)</a:t>
            </a:r>
          </a:p>
          <a:p>
            <a:r>
              <a:rPr lang="en-US" dirty="0" smtClean="0"/>
              <a:t>•	Materials enough for each participant </a:t>
            </a:r>
          </a:p>
          <a:p>
            <a:r>
              <a:rPr lang="en-US" dirty="0" smtClean="0"/>
              <a:t>•	Demonstration materials and practice materials, might want to consider adding extras for participants to have a new one if they make an error.</a:t>
            </a:r>
          </a:p>
          <a:p>
            <a:r>
              <a:rPr lang="en-US" dirty="0" smtClean="0"/>
              <a:t>•	Consider props, songs, games, that might be added to enhance the training and make it more memorable. Look for means of involving the Participants at relevant times to give some variety to the presentation. </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50</a:t>
            </a:fld>
            <a:endParaRPr lang="en-US" dirty="0"/>
          </a:p>
        </p:txBody>
      </p:sp>
    </p:spTree>
    <p:extLst>
      <p:ext uri="{BB962C8B-B14F-4D97-AF65-F5344CB8AC3E}">
        <p14:creationId xmlns:p14="http://schemas.microsoft.com/office/powerpoint/2010/main" val="771175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a:t>
            </a:r>
          </a:p>
          <a:p>
            <a:r>
              <a:rPr lang="en-US" dirty="0" smtClean="0"/>
              <a:t>•	When possible, with an audience. </a:t>
            </a:r>
          </a:p>
          <a:p>
            <a:r>
              <a:rPr lang="en-US" dirty="0" smtClean="0"/>
              <a:t>•	Teaming up with other trainers can be helpful. Ask for an evaluation of the practice.</a:t>
            </a:r>
          </a:p>
          <a:p>
            <a:r>
              <a:rPr lang="en-US" dirty="0" smtClean="0"/>
              <a:t>•	Don’t read or memorize. </a:t>
            </a:r>
          </a:p>
          <a:p>
            <a:r>
              <a:rPr lang="en-US" dirty="0" smtClean="0"/>
              <a:t>•	Use of Flip Charts, PowerPoint or other presentation media should be enough to bring to mind the discussion points. Notes on stories or examples should be short, enough to give the reminder of what you want to say without it being set down word for word.</a:t>
            </a:r>
          </a:p>
          <a:p>
            <a:r>
              <a:rPr lang="en-US" dirty="0" smtClean="0"/>
              <a:t>•	Be aware of posture and body language</a:t>
            </a:r>
          </a:p>
          <a:p>
            <a:r>
              <a:rPr lang="en-US" dirty="0" smtClean="0"/>
              <a:t>•	Making a video of the practice can be valuable in being able to see if you are doing what you think are doing. Keep hands out of pockets, don’t “dance”, but have some dynamics that can emphasize points through body language. </a:t>
            </a:r>
          </a:p>
          <a:p>
            <a:r>
              <a:rPr lang="en-US" dirty="0" smtClean="0"/>
              <a:t>•	As part of the evaluation, if practicing with other trainers, have them pay particular attention to any habits you might have that could be distracting, rather than engaging.</a:t>
            </a:r>
          </a:p>
          <a:p>
            <a:r>
              <a:rPr lang="en-US" dirty="0" smtClean="0"/>
              <a:t>Be Prepared</a:t>
            </a:r>
          </a:p>
          <a:p>
            <a:r>
              <a:rPr lang="en-US" dirty="0" smtClean="0"/>
              <a:t>Try to anticipate possible questions that might come up from the session. As a trainer, you might not be an expert in the topic at the beginning of your assignment, but before the actual presentation, doing homework on topic should make you familiar enough with the topic that you can answer most questions that arise. Be familiar with the whole training course being given so you will know if answers to the questions will be in a following session. </a:t>
            </a:r>
          </a:p>
          <a:p>
            <a:r>
              <a:rPr lang="en-US" dirty="0" smtClean="0"/>
              <a:t>Conclusion:</a:t>
            </a:r>
          </a:p>
          <a:p>
            <a:r>
              <a:rPr lang="en-US" dirty="0" smtClean="0"/>
              <a:t>Closing statement on the importance of preparing and practicing, how it is about leading by example, showing you are prepared and practiced gives confidence in the topics your session covered. This influences your audience. </a:t>
            </a:r>
          </a:p>
          <a:p>
            <a:endParaRPr lang="en-US" dirty="0"/>
          </a:p>
        </p:txBody>
      </p:sp>
      <p:sp>
        <p:nvSpPr>
          <p:cNvPr id="4" name="Header Placeholder 3"/>
          <p:cNvSpPr>
            <a:spLocks noGrp="1"/>
          </p:cNvSpPr>
          <p:nvPr>
            <p:ph type="hdr" sz="quarter" idx="10"/>
          </p:nvPr>
        </p:nvSpPr>
        <p:spPr/>
        <p:txBody>
          <a:bodyPr/>
          <a:lstStyle/>
          <a:p>
            <a:r>
              <a:rPr lang="en-US"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51</a:t>
            </a:fld>
            <a:endParaRPr lang="en-US" dirty="0"/>
          </a:p>
        </p:txBody>
      </p:sp>
    </p:spTree>
    <p:extLst>
      <p:ext uri="{BB962C8B-B14F-4D97-AF65-F5344CB8AC3E}">
        <p14:creationId xmlns:p14="http://schemas.microsoft.com/office/powerpoint/2010/main" val="346478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size of group and whether</a:t>
            </a:r>
            <a:r>
              <a:rPr lang="en-US" baseline="0" dirty="0" smtClean="0"/>
              <a:t> or not they can move around in choosing which game you use. Use something appropriate that trainers are comfortable using. Practice before using.</a:t>
            </a:r>
          </a:p>
          <a:p>
            <a:endParaRPr lang="en-US" baseline="0" dirty="0" smtClean="0"/>
          </a:p>
          <a:p>
            <a:r>
              <a:rPr lang="en-US" baseline="0" dirty="0" smtClean="0"/>
              <a:t>Throughout course, rearrange people in groups so that they meet more people.</a:t>
            </a:r>
            <a:endParaRPr lang="en-US" dirty="0"/>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7</a:t>
            </a:fld>
            <a:endParaRPr lang="en-US" dirty="0"/>
          </a:p>
        </p:txBody>
      </p:sp>
    </p:spTree>
    <p:extLst>
      <p:ext uri="{BB962C8B-B14F-4D97-AF65-F5344CB8AC3E}">
        <p14:creationId xmlns:p14="http://schemas.microsoft.com/office/powerpoint/2010/main" val="280964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r</a:t>
            </a:r>
            <a:r>
              <a:rPr lang="en-US" dirty="0" smtClean="0"/>
              <a:t>oadmap</a:t>
            </a:r>
            <a:r>
              <a:rPr lang="en-US" baseline="0" dirty="0" smtClean="0"/>
              <a:t> for the day. Mention that there will be a couple of appropriate breaks. Do NOT go into describing these at this point. </a:t>
            </a:r>
          </a:p>
          <a:p>
            <a:endParaRPr lang="en-US" baseline="0" dirty="0" smtClean="0"/>
          </a:p>
          <a:p>
            <a:r>
              <a:rPr lang="en-US" baseline="0" dirty="0" smtClean="0"/>
              <a:t>Goal here is to give participants an idea of where the day is going.</a:t>
            </a:r>
          </a:p>
          <a:p>
            <a:endParaRPr lang="en-US" baseline="0" dirty="0" smtClean="0"/>
          </a:p>
          <a:p>
            <a:r>
              <a:rPr lang="en-US" baseline="0" dirty="0" smtClean="0"/>
              <a:t>Throughout, trainers will model appropriate use of a variety of appropriate training techniques as mentioned in the syllabus. Inform participants of what technique is being used. This is the D of EDGE.</a:t>
            </a:r>
            <a:endParaRPr lang="en-US" dirty="0"/>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8</a:t>
            </a:fld>
            <a:endParaRPr lang="en-US" dirty="0"/>
          </a:p>
        </p:txBody>
      </p:sp>
    </p:spTree>
    <p:extLst>
      <p:ext uri="{BB962C8B-B14F-4D97-AF65-F5344CB8AC3E}">
        <p14:creationId xmlns:p14="http://schemas.microsoft.com/office/powerpoint/2010/main" val="258593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Training technique used here is brainstorming where we record all suggestions on flipcharts or whiteboard to get ideas expressed; trim later. Model good training practices by having a scribe with good handwriting who writes large enough.</a:t>
            </a:r>
          </a:p>
          <a:p>
            <a:endParaRPr lang="en-US" dirty="0" smtClean="0"/>
          </a:p>
          <a:p>
            <a:r>
              <a:rPr lang="en-US" dirty="0" smtClean="0"/>
              <a:t>Items mentioned should include: </a:t>
            </a:r>
            <a:r>
              <a:rPr lang="en-US" sz="1200" kern="1200" dirty="0" smtClean="0">
                <a:solidFill>
                  <a:schemeClr val="tx1"/>
                </a:solidFill>
                <a:effectLst/>
                <a:latin typeface="+mn-lt"/>
                <a:ea typeface="+mn-ea"/>
                <a:cs typeface="+mn-cs"/>
              </a:rPr>
              <a:t>teaching, learning, of general ideas, of specific steps, multiple approaches</a:t>
            </a:r>
            <a:endParaRPr lang="en-US" dirty="0"/>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9</a:t>
            </a:fld>
            <a:endParaRPr lang="en-US" dirty="0"/>
          </a:p>
        </p:txBody>
      </p:sp>
    </p:spTree>
    <p:extLst>
      <p:ext uri="{BB962C8B-B14F-4D97-AF65-F5344CB8AC3E}">
        <p14:creationId xmlns:p14="http://schemas.microsoft.com/office/powerpoint/2010/main" val="150492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technique: generally not appropriate for scouting</a:t>
            </a:r>
          </a:p>
          <a:p>
            <a:endParaRPr lang="en-US" baseline="0" dirty="0" smtClean="0"/>
          </a:p>
          <a:p>
            <a:r>
              <a:rPr lang="en-US" baseline="0" dirty="0" smtClean="0"/>
              <a:t>Things to consider for topic choice on next slide.</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10</a:t>
            </a:fld>
            <a:endParaRPr lang="en-US" dirty="0"/>
          </a:p>
        </p:txBody>
      </p:sp>
    </p:spTree>
    <p:extLst>
      <p:ext uri="{BB962C8B-B14F-4D97-AF65-F5344CB8AC3E}">
        <p14:creationId xmlns:p14="http://schemas.microsoft.com/office/powerpoint/2010/main" val="3652356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Extra parts not on slides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audience diversity (experience, needs)</a:t>
            </a:r>
          </a:p>
          <a:p>
            <a:r>
              <a:rPr lang="en-US" sz="1200" kern="1200" dirty="0" smtClean="0">
                <a:solidFill>
                  <a:schemeClr val="tx1"/>
                </a:solidFill>
                <a:effectLst/>
                <a:latin typeface="+mn-lt"/>
                <a:ea typeface="+mn-ea"/>
                <a:cs typeface="+mn-cs"/>
              </a:rPr>
              <a:t>what audience wants (surveys from previous course)</a:t>
            </a:r>
          </a:p>
          <a:p>
            <a:r>
              <a:rPr lang="en-US" sz="1200" kern="1200" dirty="0" smtClean="0">
                <a:solidFill>
                  <a:schemeClr val="tx1"/>
                </a:solidFill>
                <a:effectLst/>
                <a:latin typeface="+mn-lt"/>
                <a:ea typeface="+mn-ea"/>
                <a:cs typeface="+mn-cs"/>
              </a:rPr>
              <a:t>what audience needs (skills for a specific task, general skills, inspiration)</a:t>
            </a:r>
          </a:p>
          <a:p>
            <a:r>
              <a:rPr lang="en-US" sz="1200" kern="1200" dirty="0" smtClean="0">
                <a:solidFill>
                  <a:schemeClr val="tx1"/>
                </a:solidFill>
                <a:effectLst/>
                <a:latin typeface="+mn-lt"/>
                <a:ea typeface="+mn-ea"/>
                <a:cs typeface="+mn-cs"/>
              </a:rPr>
              <a:t>what has worked in the past</a:t>
            </a:r>
          </a:p>
          <a:p>
            <a:r>
              <a:rPr lang="en-US" sz="1200" kern="1200" dirty="0" smtClean="0">
                <a:solidFill>
                  <a:schemeClr val="tx1"/>
                </a:solidFill>
                <a:effectLst/>
                <a:latin typeface="+mn-lt"/>
                <a:ea typeface="+mn-ea"/>
                <a:cs typeface="+mn-cs"/>
              </a:rPr>
              <a:t>new items for previous attendees (don't repeat everything from previous offering; give</a:t>
            </a:r>
            <a:r>
              <a:rPr lang="en-US" sz="1200" kern="1200" baseline="0" dirty="0" smtClean="0">
                <a:solidFill>
                  <a:schemeClr val="tx1"/>
                </a:solidFill>
                <a:effectLst/>
                <a:latin typeface="+mn-lt"/>
                <a:ea typeface="+mn-ea"/>
                <a:cs typeface="+mn-cs"/>
              </a:rPr>
              <a:t> them a reason to repeat)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dirty="0" smtClean="0"/>
              <a:t>Train the Trainer  --- DRAFT</a:t>
            </a:r>
            <a:endParaRPr lang="en-US" dirty="0"/>
          </a:p>
        </p:txBody>
      </p:sp>
      <p:sp>
        <p:nvSpPr>
          <p:cNvPr id="5" name="Date Placeholder 4"/>
          <p:cNvSpPr>
            <a:spLocks noGrp="1"/>
          </p:cNvSpPr>
          <p:nvPr>
            <p:ph type="dt" idx="11"/>
          </p:nvPr>
        </p:nvSpPr>
        <p:spPr/>
        <p:txBody>
          <a:bodyPr/>
          <a:lstStyle/>
          <a:p>
            <a:fld id="{AB4D35B5-D7EC-2041-B877-80EB394E625E}" type="datetime3">
              <a:rPr lang="en-US" smtClean="0"/>
              <a:t>13 July 2015</a:t>
            </a:fld>
            <a:endParaRPr lang="en-US" dirty="0"/>
          </a:p>
        </p:txBody>
      </p:sp>
      <p:sp>
        <p:nvSpPr>
          <p:cNvPr id="6" name="Slide Number Placeholder 5"/>
          <p:cNvSpPr>
            <a:spLocks noGrp="1"/>
          </p:cNvSpPr>
          <p:nvPr>
            <p:ph type="sldNum" sz="quarter" idx="12"/>
          </p:nvPr>
        </p:nvSpPr>
        <p:spPr/>
        <p:txBody>
          <a:bodyPr/>
          <a:lstStyle/>
          <a:p>
            <a:fld id="{21042948-2623-1941-93ED-2C72C09CBB8C}" type="slidenum">
              <a:rPr lang="en-US" smtClean="0"/>
              <a:t>11</a:t>
            </a:fld>
            <a:endParaRPr lang="en-US" dirty="0"/>
          </a:p>
        </p:txBody>
      </p:sp>
    </p:spTree>
    <p:extLst>
      <p:ext uri="{BB962C8B-B14F-4D97-AF65-F5344CB8AC3E}">
        <p14:creationId xmlns:p14="http://schemas.microsoft.com/office/powerpoint/2010/main" val="2365959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87130"/>
            <a:ext cx="7772400" cy="773957"/>
          </a:xfrm>
        </p:spPr>
        <p:txBody>
          <a:bodyPr>
            <a:normAutofit/>
          </a:bodyPr>
          <a:lstStyle>
            <a:lvl1pPr>
              <a:defRPr sz="4000" b="0" i="0">
                <a:latin typeface="Museo Slab 700"/>
                <a:cs typeface="Museo Slab 70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87801"/>
            <a:ext cx="7772400" cy="660767"/>
          </a:xfrm>
        </p:spPr>
        <p:txBody>
          <a:bodyPr/>
          <a:lstStyle>
            <a:lvl1pPr marL="0" indent="0" algn="ctr">
              <a:buNone/>
              <a:defRPr b="0" i="0">
                <a:solidFill>
                  <a:schemeClr val="tx1">
                    <a:tint val="75000"/>
                  </a:schemeClr>
                </a:solidFill>
                <a:latin typeface="Museo Slab 300"/>
                <a:cs typeface="Museo Slab 3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436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i="0">
                <a:latin typeface="Museo Slab 700"/>
                <a:cs typeface="Museo Slab 70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i="0">
                <a:latin typeface="Museo Sans 300"/>
                <a:cs typeface="Museo Sans 300"/>
              </a:defRPr>
            </a:lvl1pPr>
            <a:lvl2pPr>
              <a:defRPr b="0" i="0">
                <a:latin typeface="Museo Sans 300"/>
                <a:cs typeface="Museo Sans 300"/>
              </a:defRPr>
            </a:lvl2pPr>
            <a:lvl3pPr>
              <a:defRPr b="0" i="0">
                <a:latin typeface="Museo Sans 300"/>
                <a:cs typeface="Museo Sans 300"/>
              </a:defRPr>
            </a:lvl3pPr>
            <a:lvl4pPr>
              <a:defRPr b="0" i="0">
                <a:latin typeface="Museo Sans 300"/>
                <a:cs typeface="Museo Sans 300"/>
              </a:defRPr>
            </a:lvl4pPr>
            <a:lvl5pPr>
              <a:defRPr b="0" i="0">
                <a:latin typeface="Museo Sans 300"/>
                <a:cs typeface="Museo Sans 3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303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i="0">
                <a:latin typeface="Museo Slab 700"/>
                <a:cs typeface="Museo Slab 70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0" i="0">
                <a:latin typeface="Museo Sans 300"/>
                <a:cs typeface="Museo Sans 300"/>
              </a:defRPr>
            </a:lvl1pPr>
            <a:lvl2pPr>
              <a:defRPr sz="2400" b="0" i="0">
                <a:latin typeface="Museo Sans 300"/>
                <a:cs typeface="Museo Sans 300"/>
              </a:defRPr>
            </a:lvl2pPr>
            <a:lvl3pPr>
              <a:defRPr sz="2000" b="0" i="0">
                <a:latin typeface="Museo Sans 300"/>
                <a:cs typeface="Museo Sans 300"/>
              </a:defRPr>
            </a:lvl3pPr>
            <a:lvl4pPr>
              <a:defRPr sz="1800" b="0" i="0">
                <a:latin typeface="Museo Sans 300"/>
                <a:cs typeface="Museo Sans 300"/>
              </a:defRPr>
            </a:lvl4pPr>
            <a:lvl5pPr>
              <a:defRPr sz="1800" b="0" i="0">
                <a:latin typeface="Museo Sans 300"/>
                <a:cs typeface="Museo Sans 30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0" i="0">
                <a:latin typeface="Museo Sans 300"/>
                <a:cs typeface="Museo Sans 300"/>
              </a:defRPr>
            </a:lvl1pPr>
            <a:lvl2pPr>
              <a:defRPr sz="2400" b="0" i="0">
                <a:latin typeface="Museo Sans 300"/>
                <a:cs typeface="Museo Sans 300"/>
              </a:defRPr>
            </a:lvl2pPr>
            <a:lvl3pPr>
              <a:defRPr sz="2000" b="0" i="0">
                <a:latin typeface="Museo Sans 300"/>
                <a:cs typeface="Museo Sans 300"/>
              </a:defRPr>
            </a:lvl3pPr>
            <a:lvl4pPr>
              <a:defRPr sz="1800" b="0" i="0">
                <a:latin typeface="Museo Sans 300"/>
                <a:cs typeface="Museo Sans 300"/>
              </a:defRPr>
            </a:lvl4pPr>
            <a:lvl5pPr>
              <a:defRPr sz="1800" b="0" i="0">
                <a:latin typeface="Museo Sans 300"/>
                <a:cs typeface="Museo Sans 30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418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i="0">
                <a:latin typeface="Museo Slab 700"/>
                <a:cs typeface="Museo Slab 700"/>
              </a:defRPr>
            </a:lvl1pPr>
          </a:lstStyle>
          <a:p>
            <a:r>
              <a:rPr lang="en-US" smtClean="0"/>
              <a:t>Click to edit Master title style</a:t>
            </a:r>
            <a:endParaRPr lang="en-US" dirty="0"/>
          </a:p>
        </p:txBody>
      </p:sp>
    </p:spTree>
    <p:extLst>
      <p:ext uri="{BB962C8B-B14F-4D97-AF65-F5344CB8AC3E}">
        <p14:creationId xmlns:p14="http://schemas.microsoft.com/office/powerpoint/2010/main" val="154145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6690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ctr" defTabSz="457200" rtl="0" eaLnBrk="1" latinLnBrk="0" hangingPunct="1">
        <a:spcBef>
          <a:spcPct val="0"/>
        </a:spcBef>
        <a:buNone/>
        <a:defRPr sz="4000" b="0" i="0" kern="1200">
          <a:solidFill>
            <a:schemeClr val="tx1"/>
          </a:solidFill>
          <a:latin typeface="Museo Slab 700"/>
          <a:ea typeface="+mj-ea"/>
          <a:cs typeface="Museo Slab 70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useo Sans 300"/>
          <a:ea typeface="+mn-ea"/>
          <a:cs typeface="Museo Sans 300"/>
        </a:defRPr>
      </a:lvl1pPr>
      <a:lvl2pPr marL="742950" indent="-285750" algn="l" defTabSz="457200" rtl="0" eaLnBrk="1" latinLnBrk="0" hangingPunct="1">
        <a:spcBef>
          <a:spcPct val="20000"/>
        </a:spcBef>
        <a:buFont typeface="Arial"/>
        <a:buChar char="–"/>
        <a:defRPr sz="2800" b="0" i="0" kern="1200">
          <a:solidFill>
            <a:schemeClr val="tx1"/>
          </a:solidFill>
          <a:latin typeface="Museo Sans 300"/>
          <a:ea typeface="+mn-ea"/>
          <a:cs typeface="Museo Sans 300"/>
        </a:defRPr>
      </a:lvl2pPr>
      <a:lvl3pPr marL="1143000" indent="-228600" algn="l" defTabSz="457200" rtl="0" eaLnBrk="1" latinLnBrk="0" hangingPunct="1">
        <a:spcBef>
          <a:spcPct val="20000"/>
        </a:spcBef>
        <a:buFont typeface="Arial"/>
        <a:buChar char="•"/>
        <a:defRPr sz="2400" b="0" i="0" kern="1200">
          <a:solidFill>
            <a:schemeClr val="tx1"/>
          </a:solidFill>
          <a:latin typeface="Museo Sans 300"/>
          <a:ea typeface="+mn-ea"/>
          <a:cs typeface="Museo Sans 300"/>
        </a:defRPr>
      </a:lvl3pPr>
      <a:lvl4pPr marL="16002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4pPr>
      <a:lvl5pPr marL="20574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Train the Trainer</a:t>
            </a:r>
            <a:endParaRPr lang="en-US" dirty="0"/>
          </a:p>
        </p:txBody>
      </p:sp>
      <p:sp>
        <p:nvSpPr>
          <p:cNvPr id="3" name="Subtitle 2"/>
          <p:cNvSpPr>
            <a:spLocks noGrp="1"/>
          </p:cNvSpPr>
          <p:nvPr>
            <p:ph type="subTitle" idx="1"/>
          </p:nvPr>
        </p:nvSpPr>
        <p:spPr/>
        <p:txBody>
          <a:bodyPr/>
          <a:lstStyle/>
          <a:p>
            <a:r>
              <a:rPr lang="en-US" dirty="0" smtClean="0"/>
              <a:t>Day 1: Plan</a:t>
            </a:r>
            <a:endParaRPr lang="en-US" dirty="0"/>
          </a:p>
        </p:txBody>
      </p:sp>
    </p:spTree>
    <p:extLst>
      <p:ext uri="{BB962C8B-B14F-4D97-AF65-F5344CB8AC3E}">
        <p14:creationId xmlns:p14="http://schemas.microsoft.com/office/powerpoint/2010/main" val="1503585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on Topics</a:t>
            </a:r>
            <a:endParaRPr lang="en-US" dirty="0"/>
          </a:p>
        </p:txBody>
      </p:sp>
      <p:sp>
        <p:nvSpPr>
          <p:cNvPr id="3" name="Content Placeholder 2"/>
          <p:cNvSpPr>
            <a:spLocks noGrp="1"/>
          </p:cNvSpPr>
          <p:nvPr>
            <p:ph idx="1"/>
          </p:nvPr>
        </p:nvSpPr>
        <p:spPr>
          <a:xfrm>
            <a:off x="457199" y="1600200"/>
            <a:ext cx="8480567" cy="4525963"/>
          </a:xfrm>
        </p:spPr>
        <p:txBody>
          <a:bodyPr/>
          <a:lstStyle/>
          <a:p>
            <a:r>
              <a:rPr lang="en-US" dirty="0" smtClean="0"/>
              <a:t>Set topics such as Brotherhood Conversion</a:t>
            </a:r>
          </a:p>
          <a:p>
            <a:r>
              <a:rPr lang="en-US" dirty="0" smtClean="0"/>
              <a:t>Set structure (such as LLD) </a:t>
            </a:r>
            <a:br>
              <a:rPr lang="en-US" dirty="0" smtClean="0"/>
            </a:br>
            <a:r>
              <a:rPr lang="en-US" dirty="0" smtClean="0"/>
              <a:t>but choose topics within that structure</a:t>
            </a:r>
          </a:p>
          <a:p>
            <a:r>
              <a:rPr lang="en-US" dirty="0" smtClean="0"/>
              <a:t>Choosing topics can be the hard part</a:t>
            </a:r>
          </a:p>
          <a:p>
            <a:r>
              <a:rPr lang="en-US" dirty="0"/>
              <a:t>Even if </a:t>
            </a:r>
            <a:r>
              <a:rPr lang="en-US" dirty="0" smtClean="0"/>
              <a:t>topic </a:t>
            </a:r>
            <a:r>
              <a:rPr lang="en-US" dirty="0"/>
              <a:t>is set, you still refine the syllabus and make it your </a:t>
            </a:r>
            <a:r>
              <a:rPr lang="en-US" dirty="0" smtClean="0"/>
              <a:t>own</a:t>
            </a:r>
            <a:endParaRPr lang="en-US" dirty="0"/>
          </a:p>
        </p:txBody>
      </p:sp>
    </p:spTree>
    <p:extLst>
      <p:ext uri="{BB962C8B-B14F-4D97-AF65-F5344CB8AC3E}">
        <p14:creationId xmlns:p14="http://schemas.microsoft.com/office/powerpoint/2010/main" val="427344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Consider when </a:t>
            </a:r>
            <a:br>
              <a:rPr lang="en-US" dirty="0" smtClean="0"/>
            </a:br>
            <a:r>
              <a:rPr lang="en-US" dirty="0" smtClean="0"/>
              <a:t>Choosing Topics (1)</a:t>
            </a:r>
            <a:endParaRPr lang="en-US" dirty="0"/>
          </a:p>
        </p:txBody>
      </p:sp>
      <p:sp>
        <p:nvSpPr>
          <p:cNvPr id="3" name="Content Placeholder 2"/>
          <p:cNvSpPr>
            <a:spLocks noGrp="1"/>
          </p:cNvSpPr>
          <p:nvPr>
            <p:ph idx="1"/>
          </p:nvPr>
        </p:nvSpPr>
        <p:spPr/>
        <p:txBody>
          <a:bodyPr/>
          <a:lstStyle/>
          <a:p>
            <a:r>
              <a:rPr lang="en-US" dirty="0"/>
              <a:t>A</a:t>
            </a:r>
            <a:r>
              <a:rPr lang="en-US" dirty="0" smtClean="0"/>
              <a:t>udience diversity</a:t>
            </a:r>
            <a:endParaRPr lang="en-US" sz="4400" dirty="0"/>
          </a:p>
          <a:p>
            <a:r>
              <a:rPr lang="en-US" dirty="0"/>
              <a:t>W</a:t>
            </a:r>
            <a:r>
              <a:rPr lang="en-US" dirty="0" smtClean="0"/>
              <a:t>hat </a:t>
            </a:r>
            <a:r>
              <a:rPr lang="en-US" dirty="0"/>
              <a:t>audience </a:t>
            </a:r>
            <a:r>
              <a:rPr lang="en-US" dirty="0" smtClean="0"/>
              <a:t>wants</a:t>
            </a:r>
            <a:endParaRPr lang="en-US" sz="4400" dirty="0"/>
          </a:p>
          <a:p>
            <a:r>
              <a:rPr lang="en-US" dirty="0"/>
              <a:t>W</a:t>
            </a:r>
            <a:r>
              <a:rPr lang="en-US" dirty="0" smtClean="0"/>
              <a:t>hat </a:t>
            </a:r>
            <a:r>
              <a:rPr lang="en-US" dirty="0"/>
              <a:t>audience </a:t>
            </a:r>
            <a:r>
              <a:rPr lang="en-US" dirty="0" smtClean="0"/>
              <a:t>needs</a:t>
            </a:r>
          </a:p>
          <a:p>
            <a:r>
              <a:rPr lang="en-US" dirty="0" smtClean="0"/>
              <a:t>What </a:t>
            </a:r>
            <a:r>
              <a:rPr lang="en-US" dirty="0"/>
              <a:t>has worked in the </a:t>
            </a:r>
            <a:r>
              <a:rPr lang="en-US" dirty="0" smtClean="0"/>
              <a:t>past</a:t>
            </a:r>
          </a:p>
          <a:p>
            <a:r>
              <a:rPr lang="en-US" dirty="0"/>
              <a:t>N</a:t>
            </a:r>
            <a:r>
              <a:rPr lang="en-US" dirty="0" smtClean="0"/>
              <a:t>ew </a:t>
            </a:r>
            <a:r>
              <a:rPr lang="en-US" dirty="0"/>
              <a:t>items for previous </a:t>
            </a:r>
            <a:r>
              <a:rPr lang="en-US" dirty="0" smtClean="0"/>
              <a:t>attendees</a:t>
            </a:r>
            <a:endParaRPr lang="en-US" dirty="0"/>
          </a:p>
        </p:txBody>
      </p:sp>
    </p:spTree>
    <p:extLst>
      <p:ext uri="{BB962C8B-B14F-4D97-AF65-F5344CB8AC3E}">
        <p14:creationId xmlns:p14="http://schemas.microsoft.com/office/powerpoint/2010/main" val="129508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Consider when </a:t>
            </a:r>
            <a:br>
              <a:rPr lang="en-US" dirty="0" smtClean="0"/>
            </a:br>
            <a:r>
              <a:rPr lang="en-US" dirty="0" smtClean="0"/>
              <a:t>Choosing Topics (2)</a:t>
            </a:r>
            <a:endParaRPr lang="en-US" dirty="0"/>
          </a:p>
        </p:txBody>
      </p:sp>
      <p:sp>
        <p:nvSpPr>
          <p:cNvPr id="3" name="Content Placeholder 2"/>
          <p:cNvSpPr>
            <a:spLocks noGrp="1"/>
          </p:cNvSpPr>
          <p:nvPr>
            <p:ph idx="1"/>
          </p:nvPr>
        </p:nvSpPr>
        <p:spPr/>
        <p:txBody>
          <a:bodyPr>
            <a:normAutofit/>
          </a:bodyPr>
          <a:lstStyle/>
          <a:p>
            <a:r>
              <a:rPr lang="en-US" dirty="0" smtClean="0"/>
              <a:t>Prerequisites</a:t>
            </a:r>
            <a:endParaRPr lang="en-US" dirty="0"/>
          </a:p>
          <a:p>
            <a:r>
              <a:rPr lang="en-US" dirty="0" smtClean="0"/>
              <a:t>Resources available</a:t>
            </a:r>
          </a:p>
          <a:p>
            <a:r>
              <a:rPr lang="en-US" dirty="0" smtClean="0"/>
              <a:t>Venue</a:t>
            </a:r>
          </a:p>
          <a:p>
            <a:r>
              <a:rPr lang="en-US" dirty="0" smtClean="0"/>
              <a:t>Unique aspects of trainers or venue</a:t>
            </a:r>
          </a:p>
          <a:p>
            <a:pPr marL="457200" lvl="1" indent="0">
              <a:buNone/>
            </a:pPr>
            <a:endParaRPr lang="en-US" dirty="0"/>
          </a:p>
        </p:txBody>
      </p:sp>
    </p:spTree>
    <p:extLst>
      <p:ext uri="{BB962C8B-B14F-4D97-AF65-F5344CB8AC3E}">
        <p14:creationId xmlns:p14="http://schemas.microsoft.com/office/powerpoint/2010/main" val="290986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Look at everything you see and </a:t>
            </a:r>
            <a:br>
              <a:rPr lang="en-US" dirty="0" smtClean="0"/>
            </a:br>
            <a:r>
              <a:rPr lang="en-US" dirty="0" smtClean="0"/>
              <a:t>consider whether it works </a:t>
            </a:r>
          </a:p>
          <a:p>
            <a:r>
              <a:rPr lang="en-US" dirty="0" smtClean="0"/>
              <a:t>What would you change?</a:t>
            </a:r>
          </a:p>
          <a:p>
            <a:r>
              <a:rPr lang="en-US" dirty="0" smtClean="0"/>
              <a:t>In all training, </a:t>
            </a:r>
            <a:r>
              <a:rPr lang="en-US" sz="4800" dirty="0" smtClean="0">
                <a:solidFill>
                  <a:srgbClr val="008000"/>
                </a:solidFill>
              </a:rPr>
              <a:t>feedback is a gift</a:t>
            </a:r>
            <a:r>
              <a:rPr lang="en-US" dirty="0" smtClean="0"/>
              <a:t>, </a:t>
            </a:r>
            <a:br>
              <a:rPr lang="en-US" dirty="0" smtClean="0"/>
            </a:br>
            <a:r>
              <a:rPr lang="en-US" dirty="0" smtClean="0"/>
              <a:t>but it will only be accepted as a gift</a:t>
            </a:r>
            <a:br>
              <a:rPr lang="en-US" dirty="0" smtClean="0"/>
            </a:br>
            <a:r>
              <a:rPr lang="en-US" dirty="0" smtClean="0"/>
              <a:t>if it is wrapped as a present</a:t>
            </a:r>
          </a:p>
        </p:txBody>
      </p:sp>
      <p:pic>
        <p:nvPicPr>
          <p:cNvPr id="4" name="Picture 3"/>
          <p:cNvPicPr>
            <a:picLocks noChangeAspect="1"/>
          </p:cNvPicPr>
          <p:nvPr/>
        </p:nvPicPr>
        <p:blipFill>
          <a:blip r:embed="rId3"/>
          <a:stretch>
            <a:fillRect/>
          </a:stretch>
        </p:blipFill>
        <p:spPr>
          <a:xfrm>
            <a:off x="7086600" y="1796434"/>
            <a:ext cx="1600200" cy="1206500"/>
          </a:xfrm>
          <a:prstGeom prst="rect">
            <a:avLst/>
          </a:prstGeom>
        </p:spPr>
      </p:pic>
    </p:spTree>
    <p:extLst>
      <p:ext uri="{BB962C8B-B14F-4D97-AF65-F5344CB8AC3E}">
        <p14:creationId xmlns:p14="http://schemas.microsoft.com/office/powerpoint/2010/main" val="203767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Start-Stop-Continue</a:t>
            </a:r>
            <a:endParaRPr lang="en-US" dirty="0"/>
          </a:p>
        </p:txBody>
      </p:sp>
      <p:sp>
        <p:nvSpPr>
          <p:cNvPr id="3" name="Content Placeholder 2"/>
          <p:cNvSpPr>
            <a:spLocks noGrp="1"/>
          </p:cNvSpPr>
          <p:nvPr>
            <p:ph idx="1"/>
          </p:nvPr>
        </p:nvSpPr>
        <p:spPr/>
        <p:txBody>
          <a:bodyPr>
            <a:normAutofit/>
          </a:bodyPr>
          <a:lstStyle/>
          <a:p>
            <a:r>
              <a:rPr lang="en-US" dirty="0" smtClean="0"/>
              <a:t>Tool we can use for giving suggestions</a:t>
            </a:r>
            <a:br>
              <a:rPr lang="en-US" dirty="0" smtClean="0"/>
            </a:br>
            <a:endParaRPr lang="en-US" dirty="0" smtClean="0"/>
          </a:p>
          <a:p>
            <a:r>
              <a:rPr lang="en-US" dirty="0" smtClean="0"/>
              <a:t>What should we </a:t>
            </a:r>
          </a:p>
          <a:p>
            <a:pPr lvl="1"/>
            <a:r>
              <a:rPr lang="en-US" dirty="0" smtClean="0">
                <a:solidFill>
                  <a:srgbClr val="0000FF"/>
                </a:solidFill>
              </a:rPr>
              <a:t>START</a:t>
            </a:r>
            <a:r>
              <a:rPr lang="en-US" dirty="0" smtClean="0"/>
              <a:t> doing? </a:t>
            </a:r>
            <a:r>
              <a:rPr lang="en-US" dirty="0" smtClean="0">
                <a:solidFill>
                  <a:srgbClr val="0000FF"/>
                </a:solidFill>
              </a:rPr>
              <a:t>(positive)</a:t>
            </a:r>
          </a:p>
          <a:p>
            <a:pPr lvl="1"/>
            <a:r>
              <a:rPr lang="en-US" dirty="0" smtClean="0">
                <a:solidFill>
                  <a:srgbClr val="FF0000"/>
                </a:solidFill>
              </a:rPr>
              <a:t>STOP</a:t>
            </a:r>
            <a:r>
              <a:rPr lang="en-US" dirty="0" smtClean="0"/>
              <a:t> doing? </a:t>
            </a:r>
            <a:r>
              <a:rPr lang="en-US" dirty="0" smtClean="0">
                <a:solidFill>
                  <a:srgbClr val="FF0000"/>
                </a:solidFill>
              </a:rPr>
              <a:t>(negative)</a:t>
            </a:r>
          </a:p>
          <a:p>
            <a:pPr lvl="1"/>
            <a:r>
              <a:rPr lang="en-US" dirty="0" smtClean="0">
                <a:solidFill>
                  <a:srgbClr val="0000FF"/>
                </a:solidFill>
              </a:rPr>
              <a:t>CONTINUE</a:t>
            </a:r>
            <a:r>
              <a:rPr lang="en-US" dirty="0" smtClean="0"/>
              <a:t> doing? </a:t>
            </a:r>
            <a:r>
              <a:rPr lang="en-US" dirty="0">
                <a:solidFill>
                  <a:srgbClr val="0000FF"/>
                </a:solidFill>
              </a:rPr>
              <a:t>(positive</a:t>
            </a:r>
            <a:r>
              <a:rPr lang="en-US" dirty="0" smtClean="0">
                <a:solidFill>
                  <a:srgbClr val="0000FF"/>
                </a:solidFill>
              </a:rPr>
              <a:t>)</a:t>
            </a:r>
            <a:r>
              <a:rPr lang="en-US" dirty="0"/>
              <a:t/>
            </a:r>
            <a:br>
              <a:rPr lang="en-US" dirty="0"/>
            </a:br>
            <a:endParaRPr lang="en-US" dirty="0"/>
          </a:p>
          <a:p>
            <a:r>
              <a:rPr lang="en-US" dirty="0" smtClean="0"/>
              <a:t>Think of feedback throughout sessions</a:t>
            </a:r>
            <a:endParaRPr lang="en-US" dirty="0"/>
          </a:p>
        </p:txBody>
      </p:sp>
      <p:pic>
        <p:nvPicPr>
          <p:cNvPr id="4" name="Picture 3"/>
          <p:cNvPicPr>
            <a:picLocks noChangeAspect="1"/>
          </p:cNvPicPr>
          <p:nvPr/>
        </p:nvPicPr>
        <p:blipFill>
          <a:blip r:embed="rId3"/>
          <a:stretch>
            <a:fillRect/>
          </a:stretch>
        </p:blipFill>
        <p:spPr>
          <a:xfrm>
            <a:off x="6185301" y="2388866"/>
            <a:ext cx="2501499" cy="2501499"/>
          </a:xfrm>
          <a:prstGeom prst="rect">
            <a:avLst/>
          </a:prstGeom>
        </p:spPr>
      </p:pic>
    </p:spTree>
    <p:extLst>
      <p:ext uri="{BB962C8B-B14F-4D97-AF65-F5344CB8AC3E}">
        <p14:creationId xmlns:p14="http://schemas.microsoft.com/office/powerpoint/2010/main" val="204211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2608213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Size and Methods</a:t>
            </a:r>
            <a:endParaRPr lang="en-US" dirty="0"/>
          </a:p>
        </p:txBody>
      </p:sp>
      <p:sp>
        <p:nvSpPr>
          <p:cNvPr id="3" name="Content Placeholder 2"/>
          <p:cNvSpPr>
            <a:spLocks noGrp="1"/>
          </p:cNvSpPr>
          <p:nvPr>
            <p:ph idx="1"/>
          </p:nvPr>
        </p:nvSpPr>
        <p:spPr>
          <a:xfrm>
            <a:off x="457199" y="1600200"/>
            <a:ext cx="8575523" cy="4525963"/>
          </a:xfrm>
        </p:spPr>
        <p:txBody>
          <a:bodyPr/>
          <a:lstStyle/>
          <a:p>
            <a:r>
              <a:rPr lang="en-US" dirty="0" smtClean="0"/>
              <a:t>BSA encourages 4 types of training</a:t>
            </a:r>
          </a:p>
          <a:p>
            <a:pPr lvl="1"/>
            <a:r>
              <a:rPr lang="en-US" dirty="0"/>
              <a:t>Small group: one-to-many </a:t>
            </a:r>
            <a:r>
              <a:rPr lang="en-US" dirty="0" smtClean="0"/>
              <a:t>approach</a:t>
            </a:r>
            <a:endParaRPr lang="en-US" dirty="0"/>
          </a:p>
          <a:p>
            <a:pPr lvl="1"/>
            <a:r>
              <a:rPr lang="en-US" dirty="0"/>
              <a:t>Personal coaching: one-on-one or two</a:t>
            </a:r>
          </a:p>
          <a:p>
            <a:pPr lvl="1"/>
            <a:r>
              <a:rPr lang="en-US" dirty="0"/>
              <a:t>Self-study: learn on your own</a:t>
            </a:r>
          </a:p>
          <a:p>
            <a:pPr lvl="1"/>
            <a:r>
              <a:rPr lang="en-US" dirty="0"/>
              <a:t>Centers of Excellence: observe good </a:t>
            </a:r>
            <a:r>
              <a:rPr lang="en-US" dirty="0" smtClean="0"/>
              <a:t>examples</a:t>
            </a:r>
          </a:p>
          <a:p>
            <a:endParaRPr lang="en-US" dirty="0"/>
          </a:p>
        </p:txBody>
      </p:sp>
    </p:spTree>
    <p:extLst>
      <p:ext uri="{BB962C8B-B14F-4D97-AF65-F5344CB8AC3E}">
        <p14:creationId xmlns:p14="http://schemas.microsoft.com/office/powerpoint/2010/main" val="53704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Size</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Aim to involve everyone</a:t>
            </a:r>
          </a:p>
          <a:p>
            <a:r>
              <a:rPr lang="en-US" dirty="0" smtClean="0"/>
              <a:t>This group probably larger than is good</a:t>
            </a:r>
          </a:p>
          <a:p>
            <a:r>
              <a:rPr lang="en-US" dirty="0" smtClean="0"/>
              <a:t>Break into smaller groups each led by trainer</a:t>
            </a:r>
          </a:p>
          <a:p>
            <a:r>
              <a:rPr lang="en-US" dirty="0" smtClean="0"/>
              <a:t>Most OA training will be “small group”</a:t>
            </a:r>
          </a:p>
          <a:p>
            <a:pPr lvl="1"/>
            <a:r>
              <a:rPr lang="en-US" dirty="0" smtClean="0"/>
              <a:t>Split sessions to reduce size</a:t>
            </a:r>
          </a:p>
          <a:p>
            <a:pPr lvl="1"/>
            <a:r>
              <a:rPr lang="en-US" dirty="0"/>
              <a:t>N</a:t>
            </a:r>
            <a:r>
              <a:rPr lang="en-US" dirty="0" smtClean="0"/>
              <a:t>eed additional space and trainers</a:t>
            </a:r>
            <a:endParaRPr lang="en-US" dirty="0"/>
          </a:p>
        </p:txBody>
      </p:sp>
    </p:spTree>
    <p:extLst>
      <p:ext uri="{BB962C8B-B14F-4D97-AF65-F5344CB8AC3E}">
        <p14:creationId xmlns:p14="http://schemas.microsoft.com/office/powerpoint/2010/main" val="19869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a:t>Lecture</a:t>
            </a:r>
          </a:p>
          <a:p>
            <a:r>
              <a:rPr lang="en-US" dirty="0"/>
              <a:t>Informal Talk</a:t>
            </a:r>
          </a:p>
          <a:p>
            <a:r>
              <a:rPr lang="en-US" dirty="0"/>
              <a:t>Demonstration</a:t>
            </a:r>
          </a:p>
          <a:p>
            <a:r>
              <a:rPr lang="en-US" dirty="0"/>
              <a:t>Case Study</a:t>
            </a:r>
          </a:p>
          <a:p>
            <a:r>
              <a:rPr lang="en-US" dirty="0"/>
              <a:t>Role-Play</a:t>
            </a:r>
          </a:p>
          <a:p>
            <a:r>
              <a:rPr lang="en-US" dirty="0"/>
              <a:t>Simulation</a:t>
            </a:r>
          </a:p>
          <a:p>
            <a:r>
              <a:rPr lang="en-US" dirty="0"/>
              <a:t>Buzz Group </a:t>
            </a:r>
          </a:p>
          <a:p>
            <a:endParaRPr lang="en-US" dirty="0"/>
          </a:p>
        </p:txBody>
      </p:sp>
    </p:spTree>
    <p:extLst>
      <p:ext uri="{BB962C8B-B14F-4D97-AF65-F5344CB8AC3E}">
        <p14:creationId xmlns:p14="http://schemas.microsoft.com/office/powerpoint/2010/main" val="382749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Method </a:t>
            </a:r>
            <a:r>
              <a:rPr lang="en-US" dirty="0"/>
              <a:t>W</a:t>
            </a:r>
            <a:r>
              <a:rPr lang="en-US" dirty="0" smtClean="0"/>
              <a:t>orks </a:t>
            </a:r>
            <a:r>
              <a:rPr lang="en-US" dirty="0"/>
              <a:t>B</a:t>
            </a:r>
            <a:r>
              <a:rPr lang="en-US" dirty="0" smtClean="0"/>
              <a:t>est?</a:t>
            </a:r>
            <a:endParaRPr lang="en-US" dirty="0"/>
          </a:p>
        </p:txBody>
      </p:sp>
      <p:sp>
        <p:nvSpPr>
          <p:cNvPr id="3" name="Content Placeholder 2"/>
          <p:cNvSpPr>
            <a:spLocks noGrp="1"/>
          </p:cNvSpPr>
          <p:nvPr>
            <p:ph idx="1"/>
          </p:nvPr>
        </p:nvSpPr>
        <p:spPr/>
        <p:txBody>
          <a:bodyPr/>
          <a:lstStyle/>
          <a:p>
            <a:r>
              <a:rPr lang="en-US" dirty="0" smtClean="0"/>
              <a:t>People learn best if they are </a:t>
            </a:r>
            <a:br>
              <a:rPr lang="en-US" dirty="0" smtClean="0"/>
            </a:br>
            <a:r>
              <a:rPr lang="en-US" dirty="0" smtClean="0"/>
              <a:t>involved and active</a:t>
            </a:r>
          </a:p>
          <a:p>
            <a:r>
              <a:rPr lang="en-US" dirty="0" smtClean="0"/>
              <a:t>Make content “sticky” through variety</a:t>
            </a:r>
          </a:p>
          <a:p>
            <a:r>
              <a:rPr lang="en-US" dirty="0" smtClean="0"/>
              <a:t>Match methods to kind of topic</a:t>
            </a:r>
          </a:p>
          <a:p>
            <a:pPr lvl="1"/>
            <a:r>
              <a:rPr lang="en-US" dirty="0" smtClean="0"/>
              <a:t>More stationary for explaining why</a:t>
            </a:r>
          </a:p>
          <a:p>
            <a:pPr lvl="1"/>
            <a:r>
              <a:rPr lang="en-US" dirty="0" smtClean="0"/>
              <a:t>More active for showing how</a:t>
            </a:r>
          </a:p>
          <a:p>
            <a:pPr lvl="1"/>
            <a:r>
              <a:rPr lang="en-US" dirty="0" smtClean="0"/>
              <a:t>Include audience as much as possible</a:t>
            </a:r>
          </a:p>
        </p:txBody>
      </p:sp>
    </p:spTree>
    <p:extLst>
      <p:ext uri="{BB962C8B-B14F-4D97-AF65-F5344CB8AC3E}">
        <p14:creationId xmlns:p14="http://schemas.microsoft.com/office/powerpoint/2010/main" val="280932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a:t>
            </a:r>
            <a:endParaRPr lang="en-US" dirty="0"/>
          </a:p>
        </p:txBody>
      </p:sp>
    </p:spTree>
    <p:extLst>
      <p:ext uri="{BB962C8B-B14F-4D97-AF65-F5344CB8AC3E}">
        <p14:creationId xmlns:p14="http://schemas.microsoft.com/office/powerpoint/2010/main" val="2043515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Training Team</a:t>
            </a:r>
            <a:endParaRPr lang="en-US" dirty="0"/>
          </a:p>
        </p:txBody>
      </p:sp>
      <p:sp>
        <p:nvSpPr>
          <p:cNvPr id="3" name="Content Placeholder 2"/>
          <p:cNvSpPr>
            <a:spLocks noGrp="1"/>
          </p:cNvSpPr>
          <p:nvPr>
            <p:ph idx="1"/>
          </p:nvPr>
        </p:nvSpPr>
        <p:spPr/>
        <p:txBody>
          <a:bodyPr>
            <a:normAutofit/>
          </a:bodyPr>
          <a:lstStyle/>
          <a:p>
            <a:r>
              <a:rPr lang="en-US" dirty="0" smtClean="0">
                <a:solidFill>
                  <a:srgbClr val="0000FF"/>
                </a:solidFill>
              </a:rPr>
              <a:t>Who are Good Trainers?</a:t>
            </a:r>
          </a:p>
          <a:p>
            <a:pPr lvl="1"/>
            <a:r>
              <a:rPr lang="en-US" dirty="0" smtClean="0"/>
              <a:t>Characteristics of Good Trainers</a:t>
            </a:r>
          </a:p>
          <a:p>
            <a:pPr lvl="1"/>
            <a:r>
              <a:rPr lang="en-US" dirty="0" smtClean="0"/>
              <a:t>Roles of Trainers in a good Training Team</a:t>
            </a:r>
          </a:p>
          <a:p>
            <a:r>
              <a:rPr lang="en-US" dirty="0">
                <a:solidFill>
                  <a:srgbClr val="0000FF"/>
                </a:solidFill>
              </a:rPr>
              <a:t>Recruiting Good </a:t>
            </a:r>
            <a:r>
              <a:rPr lang="en-US" dirty="0" smtClean="0">
                <a:solidFill>
                  <a:srgbClr val="0000FF"/>
                </a:solidFill>
              </a:rPr>
              <a:t>Trainers</a:t>
            </a:r>
            <a:endParaRPr lang="en-US" dirty="0">
              <a:solidFill>
                <a:srgbClr val="0000FF"/>
              </a:solidFill>
            </a:endParaRPr>
          </a:p>
          <a:p>
            <a:pPr lvl="1"/>
            <a:r>
              <a:rPr lang="en-US" dirty="0"/>
              <a:t>Ask directly</a:t>
            </a:r>
          </a:p>
          <a:p>
            <a:pPr lvl="1"/>
            <a:r>
              <a:rPr lang="en-US" dirty="0"/>
              <a:t>Let them know they will be mentored</a:t>
            </a:r>
          </a:p>
          <a:p>
            <a:pPr lvl="1"/>
            <a:r>
              <a:rPr lang="en-US" dirty="0"/>
              <a:t>Give them useful and positive feedback</a:t>
            </a:r>
          </a:p>
          <a:p>
            <a:pPr lvl="1"/>
            <a:r>
              <a:rPr lang="en-US" dirty="0"/>
              <a:t>Practice, practice, practice to gain </a:t>
            </a:r>
            <a:r>
              <a:rPr lang="en-US" dirty="0" smtClean="0"/>
              <a:t>confidence</a:t>
            </a:r>
            <a:endParaRPr lang="en-US" dirty="0"/>
          </a:p>
          <a:p>
            <a:endParaRPr lang="en-US" dirty="0"/>
          </a:p>
        </p:txBody>
      </p:sp>
    </p:spTree>
    <p:extLst>
      <p:ext uri="{BB962C8B-B14F-4D97-AF65-F5344CB8AC3E}">
        <p14:creationId xmlns:p14="http://schemas.microsoft.com/office/powerpoint/2010/main" val="128108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2441990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Materials and People</a:t>
            </a:r>
          </a:p>
          <a:p>
            <a:r>
              <a:rPr lang="en-US" dirty="0"/>
              <a:t>Resources abound</a:t>
            </a:r>
          </a:p>
          <a:p>
            <a:pPr lvl="1"/>
            <a:r>
              <a:rPr lang="en-US" dirty="0"/>
              <a:t>People with varying skills </a:t>
            </a:r>
            <a:endParaRPr lang="en-US" dirty="0" smtClean="0"/>
          </a:p>
          <a:p>
            <a:pPr lvl="1"/>
            <a:r>
              <a:rPr lang="en-US" dirty="0" smtClean="0"/>
              <a:t>Published </a:t>
            </a:r>
            <a:r>
              <a:rPr lang="en-US" dirty="0"/>
              <a:t>course </a:t>
            </a:r>
            <a:r>
              <a:rPr lang="en-US" dirty="0" smtClean="0"/>
              <a:t>outlines</a:t>
            </a:r>
            <a:endParaRPr lang="en-US" dirty="0"/>
          </a:p>
          <a:p>
            <a:pPr lvl="1"/>
            <a:r>
              <a:rPr lang="en-US" dirty="0"/>
              <a:t>When using non-BSA resources, </a:t>
            </a:r>
            <a:r>
              <a:rPr lang="en-US" dirty="0" smtClean="0"/>
              <a:t/>
            </a:r>
            <a:br>
              <a:rPr lang="en-US" dirty="0" smtClean="0"/>
            </a:br>
            <a:r>
              <a:rPr lang="en-US" dirty="0" smtClean="0"/>
              <a:t>check for </a:t>
            </a:r>
            <a:r>
              <a:rPr lang="en-US" dirty="0"/>
              <a:t>conflict with BSA </a:t>
            </a:r>
            <a:r>
              <a:rPr lang="en-US" dirty="0" smtClean="0"/>
              <a:t>values</a:t>
            </a:r>
            <a:endParaRPr lang="en-US" dirty="0"/>
          </a:p>
          <a:p>
            <a:pPr lvl="1"/>
            <a:r>
              <a:rPr lang="en-US" dirty="0"/>
              <a:t>Check for language and grey areas</a:t>
            </a:r>
          </a:p>
          <a:p>
            <a:pPr lvl="1"/>
            <a:r>
              <a:rPr lang="en-US" dirty="0"/>
              <a:t>Respect copyright</a:t>
            </a:r>
          </a:p>
          <a:p>
            <a:pPr lvl="1"/>
            <a:r>
              <a:rPr lang="en-US" dirty="0"/>
              <a:t>Acknowledge </a:t>
            </a:r>
            <a:r>
              <a:rPr lang="en-US" dirty="0" smtClean="0"/>
              <a:t>sources</a:t>
            </a:r>
            <a:endParaRPr lang="en-US" dirty="0"/>
          </a:p>
        </p:txBody>
      </p:sp>
    </p:spTree>
    <p:extLst>
      <p:ext uri="{BB962C8B-B14F-4D97-AF65-F5344CB8AC3E}">
        <p14:creationId xmlns:p14="http://schemas.microsoft.com/office/powerpoint/2010/main" val="65429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Wrap-up</a:t>
            </a:r>
            <a:endParaRPr lang="en-US" dirty="0"/>
          </a:p>
        </p:txBody>
      </p:sp>
      <p:sp>
        <p:nvSpPr>
          <p:cNvPr id="3" name="Content Placeholder 2"/>
          <p:cNvSpPr>
            <a:spLocks noGrp="1"/>
          </p:cNvSpPr>
          <p:nvPr>
            <p:ph idx="1"/>
          </p:nvPr>
        </p:nvSpPr>
        <p:spPr>
          <a:xfrm>
            <a:off x="457199" y="1600200"/>
            <a:ext cx="8480567" cy="4525963"/>
          </a:xfrm>
        </p:spPr>
        <p:txBody>
          <a:bodyPr/>
          <a:lstStyle/>
          <a:p>
            <a:r>
              <a:rPr lang="en-US" dirty="0" smtClean="0"/>
              <a:t>Review topics</a:t>
            </a:r>
          </a:p>
          <a:p>
            <a:r>
              <a:rPr lang="en-US" dirty="0" smtClean="0"/>
              <a:t>Discuss “homework”</a:t>
            </a:r>
          </a:p>
          <a:p>
            <a:pPr lvl="1"/>
            <a:r>
              <a:rPr lang="en-US" dirty="0" smtClean="0"/>
              <a:t>What are expectations for next day?</a:t>
            </a:r>
          </a:p>
          <a:p>
            <a:pPr lvl="1"/>
            <a:r>
              <a:rPr lang="en-US" dirty="0" smtClean="0"/>
              <a:t>Do not let prep interfere with NOAC experience</a:t>
            </a:r>
            <a:endParaRPr lang="en-US" dirty="0"/>
          </a:p>
        </p:txBody>
      </p:sp>
    </p:spTree>
    <p:extLst>
      <p:ext uri="{BB962C8B-B14F-4D97-AF65-F5344CB8AC3E}">
        <p14:creationId xmlns:p14="http://schemas.microsoft.com/office/powerpoint/2010/main" val="137211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Train the Trainer</a:t>
            </a:r>
            <a:endParaRPr lang="en-US" dirty="0"/>
          </a:p>
        </p:txBody>
      </p:sp>
      <p:sp>
        <p:nvSpPr>
          <p:cNvPr id="3" name="Subtitle 2"/>
          <p:cNvSpPr>
            <a:spLocks noGrp="1"/>
          </p:cNvSpPr>
          <p:nvPr>
            <p:ph type="subTitle" idx="1"/>
          </p:nvPr>
        </p:nvSpPr>
        <p:spPr/>
        <p:txBody>
          <a:bodyPr/>
          <a:lstStyle/>
          <a:p>
            <a:r>
              <a:rPr lang="en-US" dirty="0" smtClean="0"/>
              <a:t>Day 2</a:t>
            </a:r>
            <a:r>
              <a:rPr lang="en-US" smtClean="0"/>
              <a:t>: Develop Your </a:t>
            </a:r>
            <a:r>
              <a:rPr lang="en-US" dirty="0" smtClean="0"/>
              <a:t>Training</a:t>
            </a:r>
            <a:endParaRPr lang="en-US" dirty="0"/>
          </a:p>
        </p:txBody>
      </p:sp>
    </p:spTree>
    <p:extLst>
      <p:ext uri="{BB962C8B-B14F-4D97-AF65-F5344CB8AC3E}">
        <p14:creationId xmlns:p14="http://schemas.microsoft.com/office/powerpoint/2010/main" val="960906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843088"/>
            <a:ext cx="8229600" cy="4283075"/>
          </a:xfrm>
        </p:spPr>
        <p:txBody>
          <a:bodyPr>
            <a:normAutofit/>
          </a:bodyPr>
          <a:lstStyle/>
          <a:p>
            <a:r>
              <a:rPr lang="en-US" dirty="0" smtClean="0"/>
              <a:t>How people learn</a:t>
            </a:r>
          </a:p>
          <a:p>
            <a:r>
              <a:rPr lang="en-US" dirty="0" smtClean="0"/>
              <a:t>Training tools</a:t>
            </a:r>
          </a:p>
          <a:p>
            <a:r>
              <a:rPr lang="en-US" dirty="0" smtClean="0"/>
              <a:t>Presentation Media</a:t>
            </a:r>
          </a:p>
          <a:p>
            <a:r>
              <a:rPr lang="en-US" dirty="0" smtClean="0"/>
              <a:t>Time Management</a:t>
            </a:r>
          </a:p>
          <a:p>
            <a:r>
              <a:rPr lang="en-US" dirty="0" smtClean="0"/>
              <a:t>Syllabus Development</a:t>
            </a:r>
          </a:p>
          <a:p>
            <a:r>
              <a:rPr lang="en-US" dirty="0" smtClean="0"/>
              <a:t>Preparing and Practicing</a:t>
            </a:r>
          </a:p>
          <a:p>
            <a:pPr marL="0" indent="0">
              <a:buNone/>
            </a:pPr>
            <a:endParaRPr lang="en-US" dirty="0"/>
          </a:p>
        </p:txBody>
      </p:sp>
    </p:spTree>
    <p:extLst>
      <p:ext uri="{BB962C8B-B14F-4D97-AF65-F5344CB8AC3E}">
        <p14:creationId xmlns:p14="http://schemas.microsoft.com/office/powerpoint/2010/main" val="633294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People Learn</a:t>
            </a:r>
            <a:endParaRPr lang="en-US" dirty="0"/>
          </a:p>
        </p:txBody>
      </p:sp>
      <p:sp>
        <p:nvSpPr>
          <p:cNvPr id="3" name="Content Placeholder 2"/>
          <p:cNvSpPr>
            <a:spLocks noGrp="1"/>
          </p:cNvSpPr>
          <p:nvPr>
            <p:ph idx="1"/>
          </p:nvPr>
        </p:nvSpPr>
        <p:spPr/>
        <p:txBody>
          <a:bodyPr>
            <a:normAutofit/>
          </a:bodyPr>
          <a:lstStyle/>
          <a:p>
            <a:pPr marL="0" indent="0">
              <a:buNone/>
            </a:pPr>
            <a:r>
              <a:rPr lang="en-US" dirty="0"/>
              <a:t>People learn best when:</a:t>
            </a:r>
          </a:p>
          <a:p>
            <a:r>
              <a:rPr lang="en-US" dirty="0" smtClean="0"/>
              <a:t>They </a:t>
            </a:r>
            <a:r>
              <a:rPr lang="en-US" dirty="0"/>
              <a:t>understand why </a:t>
            </a:r>
            <a:endParaRPr lang="en-US" dirty="0" smtClean="0"/>
          </a:p>
          <a:p>
            <a:r>
              <a:rPr lang="en-US" dirty="0" smtClean="0"/>
              <a:t>They </a:t>
            </a:r>
            <a:r>
              <a:rPr lang="en-US" dirty="0"/>
              <a:t>have a variety of ways </a:t>
            </a:r>
            <a:r>
              <a:rPr lang="en-US" dirty="0" smtClean="0"/>
              <a:t>presented</a:t>
            </a:r>
          </a:p>
          <a:p>
            <a:r>
              <a:rPr lang="en-US" dirty="0" smtClean="0"/>
              <a:t>Experiential </a:t>
            </a:r>
            <a:r>
              <a:rPr lang="en-US" dirty="0"/>
              <a:t>– Learn by doing</a:t>
            </a:r>
          </a:p>
          <a:p>
            <a:r>
              <a:rPr lang="en-US" dirty="0" smtClean="0"/>
              <a:t>Timing </a:t>
            </a:r>
            <a:r>
              <a:rPr lang="en-US" dirty="0"/>
              <a:t>is right </a:t>
            </a:r>
          </a:p>
          <a:p>
            <a:r>
              <a:rPr lang="en-US" dirty="0" smtClean="0"/>
              <a:t>The </a:t>
            </a:r>
            <a:r>
              <a:rPr lang="en-US" dirty="0"/>
              <a:t>process is positive and encouraging</a:t>
            </a:r>
          </a:p>
          <a:p>
            <a:endParaRPr lang="en-US" dirty="0"/>
          </a:p>
        </p:txBody>
      </p:sp>
    </p:spTree>
    <p:extLst>
      <p:ext uri="{BB962C8B-B14F-4D97-AF65-F5344CB8AC3E}">
        <p14:creationId xmlns:p14="http://schemas.microsoft.com/office/powerpoint/2010/main" val="30598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Tools</a:t>
            </a:r>
            <a:endParaRPr lang="en-US" dirty="0"/>
          </a:p>
        </p:txBody>
      </p:sp>
    </p:spTree>
    <p:extLst>
      <p:ext uri="{BB962C8B-B14F-4D97-AF65-F5344CB8AC3E}">
        <p14:creationId xmlns:p14="http://schemas.microsoft.com/office/powerpoint/2010/main" val="845087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Delivery</a:t>
            </a:r>
            <a:endParaRPr lang="en-US" dirty="0"/>
          </a:p>
        </p:txBody>
      </p:sp>
      <p:sp>
        <p:nvSpPr>
          <p:cNvPr id="3" name="Content Placeholder 2"/>
          <p:cNvSpPr>
            <a:spLocks noGrp="1"/>
          </p:cNvSpPr>
          <p:nvPr>
            <p:ph idx="1"/>
          </p:nvPr>
        </p:nvSpPr>
        <p:spPr/>
        <p:txBody>
          <a:bodyPr>
            <a:normAutofit/>
          </a:bodyPr>
          <a:lstStyle/>
          <a:p>
            <a:pPr marL="0" indent="0">
              <a:buNone/>
            </a:pPr>
            <a:r>
              <a:rPr lang="en-US" dirty="0"/>
              <a:t>Lecture	</a:t>
            </a:r>
          </a:p>
          <a:p>
            <a:r>
              <a:rPr lang="en-US" dirty="0" smtClean="0"/>
              <a:t>Large </a:t>
            </a:r>
            <a:r>
              <a:rPr lang="en-US" dirty="0"/>
              <a:t>group</a:t>
            </a:r>
          </a:p>
          <a:p>
            <a:r>
              <a:rPr lang="en-US" dirty="0" smtClean="0"/>
              <a:t>Introductory </a:t>
            </a:r>
            <a:r>
              <a:rPr lang="en-US" dirty="0"/>
              <a:t>lesson</a:t>
            </a:r>
          </a:p>
          <a:p>
            <a:r>
              <a:rPr lang="en-US" dirty="0" smtClean="0"/>
              <a:t>Little </a:t>
            </a:r>
            <a:r>
              <a:rPr lang="en-US" dirty="0"/>
              <a:t>or no background or experiences </a:t>
            </a:r>
          </a:p>
          <a:p>
            <a:r>
              <a:rPr lang="en-US" dirty="0" smtClean="0"/>
              <a:t>Participants </a:t>
            </a:r>
            <a:r>
              <a:rPr lang="en-US" dirty="0"/>
              <a:t>get to listen to an expert </a:t>
            </a:r>
          </a:p>
          <a:p>
            <a:r>
              <a:rPr lang="en-US" dirty="0"/>
              <a:t>A</a:t>
            </a:r>
            <a:r>
              <a:rPr lang="en-US" dirty="0" smtClean="0"/>
              <a:t>dvantages/disadvantages </a:t>
            </a:r>
            <a:endParaRPr lang="en-US" dirty="0"/>
          </a:p>
          <a:p>
            <a:endParaRPr lang="en-US" dirty="0"/>
          </a:p>
        </p:txBody>
      </p:sp>
    </p:spTree>
    <p:extLst>
      <p:ext uri="{BB962C8B-B14F-4D97-AF65-F5344CB8AC3E}">
        <p14:creationId xmlns:p14="http://schemas.microsoft.com/office/powerpoint/2010/main" val="2892696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Delivery</a:t>
            </a:r>
            <a:endParaRPr lang="en-US" dirty="0"/>
          </a:p>
        </p:txBody>
      </p:sp>
      <p:sp>
        <p:nvSpPr>
          <p:cNvPr id="3" name="Content Placeholder 2"/>
          <p:cNvSpPr>
            <a:spLocks noGrp="1"/>
          </p:cNvSpPr>
          <p:nvPr>
            <p:ph idx="1"/>
          </p:nvPr>
        </p:nvSpPr>
        <p:spPr/>
        <p:txBody>
          <a:bodyPr>
            <a:normAutofit/>
          </a:bodyPr>
          <a:lstStyle/>
          <a:p>
            <a:pPr marL="0" indent="0">
              <a:buNone/>
            </a:pPr>
            <a:r>
              <a:rPr lang="en-US" dirty="0"/>
              <a:t>Informal Talk</a:t>
            </a:r>
          </a:p>
          <a:p>
            <a:r>
              <a:rPr lang="en-US" dirty="0" smtClean="0"/>
              <a:t>Less </a:t>
            </a:r>
            <a:r>
              <a:rPr lang="en-US" dirty="0"/>
              <a:t>technical </a:t>
            </a:r>
          </a:p>
          <a:p>
            <a:r>
              <a:rPr lang="en-US" dirty="0" smtClean="0"/>
              <a:t>Material </a:t>
            </a:r>
            <a:r>
              <a:rPr lang="en-US" dirty="0"/>
              <a:t>relatively new, </a:t>
            </a:r>
            <a:r>
              <a:rPr lang="en-US" dirty="0" smtClean="0"/>
              <a:t>some </a:t>
            </a:r>
            <a:r>
              <a:rPr lang="en-US" dirty="0"/>
              <a:t>experience </a:t>
            </a:r>
          </a:p>
          <a:p>
            <a:r>
              <a:rPr lang="en-US" dirty="0" smtClean="0"/>
              <a:t>Allows some discussion </a:t>
            </a:r>
            <a:endParaRPr lang="en-US" dirty="0"/>
          </a:p>
          <a:p>
            <a:r>
              <a:rPr lang="en-US" dirty="0" smtClean="0"/>
              <a:t>Preferred </a:t>
            </a:r>
            <a:r>
              <a:rPr lang="en-US" dirty="0"/>
              <a:t>method in Scouting </a:t>
            </a:r>
          </a:p>
          <a:p>
            <a:r>
              <a:rPr lang="en-US" dirty="0"/>
              <a:t>A</a:t>
            </a:r>
            <a:r>
              <a:rPr lang="en-US" dirty="0" smtClean="0"/>
              <a:t>dvantages/ disadvantages</a:t>
            </a:r>
            <a:endParaRPr lang="en-US" dirty="0"/>
          </a:p>
          <a:p>
            <a:endParaRPr lang="en-US" dirty="0"/>
          </a:p>
        </p:txBody>
      </p:sp>
    </p:spTree>
    <p:extLst>
      <p:ext uri="{BB962C8B-B14F-4D97-AF65-F5344CB8AC3E}">
        <p14:creationId xmlns:p14="http://schemas.microsoft.com/office/powerpoint/2010/main" val="217954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a:t>
            </a:r>
            <a:endParaRPr lang="en-US" dirty="0"/>
          </a:p>
        </p:txBody>
      </p:sp>
      <p:sp>
        <p:nvSpPr>
          <p:cNvPr id="3" name="Content Placeholder 2"/>
          <p:cNvSpPr>
            <a:spLocks noGrp="1"/>
          </p:cNvSpPr>
          <p:nvPr>
            <p:ph idx="1"/>
          </p:nvPr>
        </p:nvSpPr>
        <p:spPr/>
        <p:txBody>
          <a:bodyPr/>
          <a:lstStyle/>
          <a:p>
            <a:r>
              <a:rPr lang="en-US" dirty="0" smtClean="0"/>
              <a:t>Personalize this slide with names, lodges, locations</a:t>
            </a:r>
            <a:endParaRPr lang="en-US" dirty="0"/>
          </a:p>
        </p:txBody>
      </p:sp>
    </p:spTree>
    <p:extLst>
      <p:ext uri="{BB962C8B-B14F-4D97-AF65-F5344CB8AC3E}">
        <p14:creationId xmlns:p14="http://schemas.microsoft.com/office/powerpoint/2010/main" val="2685380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Delivery</a:t>
            </a:r>
            <a:endParaRPr lang="en-US" dirty="0"/>
          </a:p>
        </p:txBody>
      </p:sp>
      <p:sp>
        <p:nvSpPr>
          <p:cNvPr id="3" name="Content Placeholder 2"/>
          <p:cNvSpPr>
            <a:spLocks noGrp="1"/>
          </p:cNvSpPr>
          <p:nvPr>
            <p:ph idx="1"/>
          </p:nvPr>
        </p:nvSpPr>
        <p:spPr/>
        <p:txBody>
          <a:bodyPr>
            <a:normAutofit/>
          </a:bodyPr>
          <a:lstStyle/>
          <a:p>
            <a:pPr marL="0" indent="0">
              <a:buNone/>
            </a:pPr>
            <a:r>
              <a:rPr lang="en-US" dirty="0"/>
              <a:t>Demonstration</a:t>
            </a:r>
          </a:p>
          <a:p>
            <a:pPr marL="0" indent="0">
              <a:buNone/>
            </a:pPr>
            <a:r>
              <a:rPr lang="en-US" dirty="0"/>
              <a:t>•	</a:t>
            </a:r>
            <a:r>
              <a:rPr lang="en-US" dirty="0" smtClean="0"/>
              <a:t>Step by </a:t>
            </a:r>
            <a:r>
              <a:rPr lang="en-US" dirty="0"/>
              <a:t>step instructions</a:t>
            </a:r>
          </a:p>
          <a:p>
            <a:pPr marL="0" indent="0">
              <a:buNone/>
            </a:pPr>
            <a:r>
              <a:rPr lang="en-US" dirty="0"/>
              <a:t>•	</a:t>
            </a:r>
            <a:r>
              <a:rPr lang="en-US" dirty="0" smtClean="0"/>
              <a:t>Show and </a:t>
            </a:r>
            <a:r>
              <a:rPr lang="en-US" dirty="0"/>
              <a:t>do</a:t>
            </a:r>
          </a:p>
          <a:p>
            <a:pPr marL="0" indent="0">
              <a:buNone/>
            </a:pPr>
            <a:r>
              <a:rPr lang="en-US" dirty="0"/>
              <a:t>•	Instructor prepared and practiced</a:t>
            </a:r>
          </a:p>
          <a:p>
            <a:pPr marL="0" indent="0">
              <a:buNone/>
            </a:pPr>
            <a:r>
              <a:rPr lang="en-US" dirty="0"/>
              <a:t>•	Materials for all participants</a:t>
            </a:r>
          </a:p>
          <a:p>
            <a:pPr marL="0" indent="0">
              <a:buNone/>
            </a:pPr>
            <a:r>
              <a:rPr lang="en-US" dirty="0"/>
              <a:t>•	</a:t>
            </a:r>
            <a:r>
              <a:rPr lang="en-US" dirty="0" smtClean="0"/>
              <a:t>Large Training aid</a:t>
            </a:r>
            <a:endParaRPr lang="en-US" dirty="0"/>
          </a:p>
          <a:p>
            <a:pPr marL="0" indent="0">
              <a:buNone/>
            </a:pPr>
            <a:r>
              <a:rPr lang="en-US" dirty="0"/>
              <a:t>•	</a:t>
            </a:r>
            <a:r>
              <a:rPr lang="en-US" dirty="0" smtClean="0"/>
              <a:t>Advantages / disadvantages</a:t>
            </a:r>
            <a:endParaRPr lang="en-US" dirty="0"/>
          </a:p>
          <a:p>
            <a:pPr marL="0" indent="0">
              <a:buNone/>
            </a:pPr>
            <a:endParaRPr lang="en-US" dirty="0"/>
          </a:p>
        </p:txBody>
      </p:sp>
    </p:spTree>
    <p:extLst>
      <p:ext uri="{BB962C8B-B14F-4D97-AF65-F5344CB8AC3E}">
        <p14:creationId xmlns:p14="http://schemas.microsoft.com/office/powerpoint/2010/main" val="4144320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Delivery</a:t>
            </a:r>
            <a:endParaRPr lang="en-US" dirty="0"/>
          </a:p>
        </p:txBody>
      </p:sp>
      <p:sp>
        <p:nvSpPr>
          <p:cNvPr id="3" name="Content Placeholder 2"/>
          <p:cNvSpPr>
            <a:spLocks noGrp="1"/>
          </p:cNvSpPr>
          <p:nvPr>
            <p:ph idx="1"/>
          </p:nvPr>
        </p:nvSpPr>
        <p:spPr/>
        <p:txBody>
          <a:bodyPr>
            <a:normAutofit/>
          </a:bodyPr>
          <a:lstStyle/>
          <a:p>
            <a:pPr marL="0" indent="0">
              <a:buNone/>
            </a:pPr>
            <a:r>
              <a:rPr lang="en-US" dirty="0"/>
              <a:t>Case Study</a:t>
            </a:r>
          </a:p>
          <a:p>
            <a:r>
              <a:rPr lang="en-US" dirty="0" smtClean="0"/>
              <a:t>Actual </a:t>
            </a:r>
            <a:r>
              <a:rPr lang="en-US" dirty="0"/>
              <a:t>events </a:t>
            </a:r>
            <a:endParaRPr lang="en-US" dirty="0" smtClean="0"/>
          </a:p>
          <a:p>
            <a:r>
              <a:rPr lang="en-US" dirty="0" smtClean="0"/>
              <a:t>Real </a:t>
            </a:r>
            <a:r>
              <a:rPr lang="en-US" dirty="0"/>
              <a:t>life situations </a:t>
            </a:r>
            <a:endParaRPr lang="en-US" dirty="0" smtClean="0"/>
          </a:p>
          <a:p>
            <a:r>
              <a:rPr lang="en-US" dirty="0" smtClean="0"/>
              <a:t>Advantages/ disadvantages</a:t>
            </a:r>
          </a:p>
          <a:p>
            <a:pPr marL="0" indent="0">
              <a:buNone/>
            </a:pPr>
            <a:endParaRPr lang="en-US" dirty="0"/>
          </a:p>
        </p:txBody>
      </p:sp>
    </p:spTree>
    <p:extLst>
      <p:ext uri="{BB962C8B-B14F-4D97-AF65-F5344CB8AC3E}">
        <p14:creationId xmlns:p14="http://schemas.microsoft.com/office/powerpoint/2010/main" val="3188937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Delivery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Role-play</a:t>
            </a:r>
          </a:p>
          <a:p>
            <a:pPr marL="0" indent="0">
              <a:buNone/>
            </a:pPr>
            <a:r>
              <a:rPr lang="en-US" dirty="0"/>
              <a:t>•	Act out roles </a:t>
            </a:r>
            <a:endParaRPr lang="en-US" dirty="0" smtClean="0"/>
          </a:p>
          <a:p>
            <a:pPr marL="0" indent="0">
              <a:buNone/>
            </a:pPr>
            <a:r>
              <a:rPr lang="en-US" dirty="0" smtClean="0"/>
              <a:t>•</a:t>
            </a:r>
            <a:r>
              <a:rPr lang="en-US" dirty="0"/>
              <a:t>	Own dialog </a:t>
            </a:r>
            <a:endParaRPr lang="en-US" dirty="0" smtClean="0"/>
          </a:p>
          <a:p>
            <a:pPr marL="0" indent="0">
              <a:buNone/>
            </a:pPr>
            <a:r>
              <a:rPr lang="en-US" dirty="0" smtClean="0"/>
              <a:t>•</a:t>
            </a:r>
            <a:r>
              <a:rPr lang="en-US" dirty="0"/>
              <a:t>	Allows to look at multiple points of view</a:t>
            </a:r>
          </a:p>
          <a:p>
            <a:pPr marL="0" indent="0">
              <a:buNone/>
            </a:pPr>
            <a:r>
              <a:rPr lang="en-US" dirty="0"/>
              <a:t>•	Outcome not predetermined</a:t>
            </a:r>
          </a:p>
          <a:p>
            <a:pPr marL="0" indent="0">
              <a:buNone/>
            </a:pPr>
            <a:r>
              <a:rPr lang="en-US" dirty="0"/>
              <a:t>•	Sets stage for discussion </a:t>
            </a:r>
          </a:p>
          <a:p>
            <a:pPr marL="0" indent="0">
              <a:buNone/>
            </a:pPr>
            <a:r>
              <a:rPr lang="en-US" dirty="0"/>
              <a:t>•	Role-play less structured, Case study intentionally guided and structured</a:t>
            </a:r>
          </a:p>
          <a:p>
            <a:pPr marL="0" indent="0">
              <a:buNone/>
            </a:pPr>
            <a:endParaRPr lang="en-US" dirty="0"/>
          </a:p>
        </p:txBody>
      </p:sp>
    </p:spTree>
    <p:extLst>
      <p:ext uri="{BB962C8B-B14F-4D97-AF65-F5344CB8AC3E}">
        <p14:creationId xmlns:p14="http://schemas.microsoft.com/office/powerpoint/2010/main" val="2228193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Simulation</a:t>
            </a:r>
          </a:p>
          <a:p>
            <a:pPr marL="0" indent="0">
              <a:buNone/>
            </a:pPr>
            <a:r>
              <a:rPr lang="en-US" dirty="0"/>
              <a:t>•	More complex than Role-play</a:t>
            </a:r>
            <a:r>
              <a:rPr lang="en-US" dirty="0" smtClean="0"/>
              <a:t>. </a:t>
            </a:r>
            <a:endParaRPr lang="en-US" dirty="0"/>
          </a:p>
          <a:p>
            <a:pPr marL="0" indent="0">
              <a:buNone/>
            </a:pPr>
            <a:r>
              <a:rPr lang="en-US" dirty="0"/>
              <a:t>•	Requires </a:t>
            </a:r>
            <a:r>
              <a:rPr lang="en-US" dirty="0" smtClean="0"/>
              <a:t>known </a:t>
            </a:r>
            <a:r>
              <a:rPr lang="en-US" dirty="0"/>
              <a:t>skills </a:t>
            </a:r>
            <a:r>
              <a:rPr lang="en-US" dirty="0" smtClean="0"/>
              <a:t>- mimic </a:t>
            </a:r>
            <a:r>
              <a:rPr lang="en-US" dirty="0"/>
              <a:t>real </a:t>
            </a:r>
            <a:r>
              <a:rPr lang="en-US" dirty="0" smtClean="0"/>
              <a:t>life</a:t>
            </a:r>
          </a:p>
          <a:p>
            <a:r>
              <a:rPr lang="en-US" dirty="0" smtClean="0"/>
              <a:t>Advantages/ disadvantages</a:t>
            </a:r>
            <a:endParaRPr lang="en-US" dirty="0"/>
          </a:p>
          <a:p>
            <a:pPr marL="0" indent="0">
              <a:buNone/>
            </a:pPr>
            <a:endParaRPr lang="en-US" dirty="0"/>
          </a:p>
        </p:txBody>
      </p:sp>
    </p:spTree>
    <p:extLst>
      <p:ext uri="{BB962C8B-B14F-4D97-AF65-F5344CB8AC3E}">
        <p14:creationId xmlns:p14="http://schemas.microsoft.com/office/powerpoint/2010/main" val="2590119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Media</a:t>
            </a:r>
            <a:endParaRPr lang="en-US" dirty="0"/>
          </a:p>
        </p:txBody>
      </p:sp>
    </p:spTree>
    <p:extLst>
      <p:ext uri="{BB962C8B-B14F-4D97-AF65-F5344CB8AC3E}">
        <p14:creationId xmlns:p14="http://schemas.microsoft.com/office/powerpoint/2010/main" val="996895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a:t>
            </a:r>
            <a:endParaRPr lang="en-US" dirty="0"/>
          </a:p>
        </p:txBody>
      </p:sp>
      <p:sp>
        <p:nvSpPr>
          <p:cNvPr id="3" name="Content Placeholder 2"/>
          <p:cNvSpPr>
            <a:spLocks noGrp="1"/>
          </p:cNvSpPr>
          <p:nvPr>
            <p:ph idx="1"/>
          </p:nvPr>
        </p:nvSpPr>
        <p:spPr/>
        <p:txBody>
          <a:bodyPr/>
          <a:lstStyle/>
          <a:p>
            <a:r>
              <a:rPr lang="en-US" dirty="0"/>
              <a:t>Self Study</a:t>
            </a:r>
          </a:p>
          <a:p>
            <a:r>
              <a:rPr lang="en-US" dirty="0"/>
              <a:t>Read by an individual to learn</a:t>
            </a:r>
          </a:p>
          <a:p>
            <a:r>
              <a:rPr lang="en-US" dirty="0"/>
              <a:t>Often accompanied by audio</a:t>
            </a:r>
          </a:p>
          <a:p>
            <a:r>
              <a:rPr lang="en-US" dirty="0"/>
              <a:t>Instructor support</a:t>
            </a:r>
          </a:p>
          <a:p>
            <a:r>
              <a:rPr lang="en-US" dirty="0"/>
              <a:t>Assists learning</a:t>
            </a:r>
          </a:p>
          <a:p>
            <a:r>
              <a:rPr lang="en-US" dirty="0"/>
              <a:t>Participant overview</a:t>
            </a:r>
          </a:p>
          <a:p>
            <a:endParaRPr lang="en-US" dirty="0"/>
          </a:p>
        </p:txBody>
      </p:sp>
    </p:spTree>
    <p:extLst>
      <p:ext uri="{BB962C8B-B14F-4D97-AF65-F5344CB8AC3E}">
        <p14:creationId xmlns:p14="http://schemas.microsoft.com/office/powerpoint/2010/main" val="3375084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Purposes</a:t>
            </a:r>
            <a:endParaRPr lang="en-US" dirty="0"/>
          </a:p>
        </p:txBody>
      </p:sp>
      <p:sp>
        <p:nvSpPr>
          <p:cNvPr id="3" name="Content Placeholder 2"/>
          <p:cNvSpPr>
            <a:spLocks noGrp="1"/>
          </p:cNvSpPr>
          <p:nvPr>
            <p:ph idx="1"/>
          </p:nvPr>
        </p:nvSpPr>
        <p:spPr/>
        <p:txBody>
          <a:bodyPr/>
          <a:lstStyle/>
          <a:p>
            <a:r>
              <a:rPr lang="en-US" dirty="0"/>
              <a:t>Help recall information</a:t>
            </a:r>
          </a:p>
          <a:p>
            <a:r>
              <a:rPr lang="en-US" dirty="0"/>
              <a:t>Supports the material</a:t>
            </a:r>
          </a:p>
          <a:p>
            <a:r>
              <a:rPr lang="en-US" dirty="0"/>
              <a:t>Identifies key learning points</a:t>
            </a:r>
          </a:p>
          <a:p>
            <a:r>
              <a:rPr lang="en-US" dirty="0"/>
              <a:t>Provides Interest &amp; Variety</a:t>
            </a:r>
          </a:p>
          <a:p>
            <a:r>
              <a:rPr lang="en-US" dirty="0"/>
              <a:t>Clarifies points </a:t>
            </a:r>
          </a:p>
          <a:p>
            <a:r>
              <a:rPr lang="en-US" dirty="0"/>
              <a:t>Particularly for visual learners</a:t>
            </a:r>
          </a:p>
          <a:p>
            <a:pPr marL="0" indent="0">
              <a:buNone/>
            </a:pPr>
            <a:endParaRPr lang="en-US" dirty="0"/>
          </a:p>
        </p:txBody>
      </p:sp>
    </p:spTree>
    <p:extLst>
      <p:ext uri="{BB962C8B-B14F-4D97-AF65-F5344CB8AC3E}">
        <p14:creationId xmlns:p14="http://schemas.microsoft.com/office/powerpoint/2010/main" val="362071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Mistakes</a:t>
            </a:r>
            <a:endParaRPr lang="en-US" dirty="0"/>
          </a:p>
        </p:txBody>
      </p:sp>
      <p:sp>
        <p:nvSpPr>
          <p:cNvPr id="3" name="Content Placeholder 2"/>
          <p:cNvSpPr>
            <a:spLocks noGrp="1"/>
          </p:cNvSpPr>
          <p:nvPr>
            <p:ph idx="1"/>
          </p:nvPr>
        </p:nvSpPr>
        <p:spPr/>
        <p:txBody>
          <a:bodyPr/>
          <a:lstStyle/>
          <a:p>
            <a:r>
              <a:rPr lang="en-US" dirty="0"/>
              <a:t>Too many words</a:t>
            </a:r>
          </a:p>
          <a:p>
            <a:r>
              <a:rPr lang="en-US" dirty="0">
                <a:latin typeface="Snap ITC" panose="04040A07060A02020202" pitchFamily="82" charset="0"/>
              </a:rPr>
              <a:t>Unreadable font</a:t>
            </a:r>
          </a:p>
          <a:p>
            <a:r>
              <a:rPr lang="en-US" dirty="0" err="1"/>
              <a:t>Unfam</a:t>
            </a:r>
            <a:r>
              <a:rPr lang="en-US" dirty="0"/>
              <a:t>. </a:t>
            </a:r>
            <a:r>
              <a:rPr lang="en-US" dirty="0" err="1"/>
              <a:t>Acro’s</a:t>
            </a:r>
            <a:endParaRPr lang="en-US" dirty="0"/>
          </a:p>
          <a:p>
            <a:r>
              <a:rPr lang="en-US" dirty="0"/>
              <a:t>Inappropriate clip art</a:t>
            </a:r>
          </a:p>
          <a:p>
            <a:r>
              <a:rPr lang="en-US" dirty="0"/>
              <a:t>Distracting animations</a:t>
            </a:r>
          </a:p>
          <a:p>
            <a:r>
              <a:rPr lang="en-US" dirty="0"/>
              <a:t>Unneeded sound</a:t>
            </a:r>
          </a:p>
          <a:p>
            <a:endParaRPr lang="en-US" dirty="0"/>
          </a:p>
        </p:txBody>
      </p:sp>
    </p:spTree>
    <p:extLst>
      <p:ext uri="{BB962C8B-B14F-4D97-AF65-F5344CB8AC3E}">
        <p14:creationId xmlns:p14="http://schemas.microsoft.com/office/powerpoint/2010/main" val="2662805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1"/>
            <a:ext cx="8786812" cy="5957888"/>
          </a:xfrm>
          <a:prstGeom prst="rect">
            <a:avLst/>
          </a:prstGeom>
        </p:spPr>
      </p:pic>
    </p:spTree>
    <p:extLst>
      <p:ext uri="{BB962C8B-B14F-4D97-AF65-F5344CB8AC3E}">
        <p14:creationId xmlns:p14="http://schemas.microsoft.com/office/powerpoint/2010/main" val="2930798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14312"/>
            <a:ext cx="9144000" cy="6386513"/>
          </a:xfrm>
          <a:prstGeom prst="rect">
            <a:avLst/>
          </a:prstGeom>
        </p:spPr>
      </p:pic>
    </p:spTree>
    <p:extLst>
      <p:ext uri="{BB962C8B-B14F-4D97-AF65-F5344CB8AC3E}">
        <p14:creationId xmlns:p14="http://schemas.microsoft.com/office/powerpoint/2010/main" val="23984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Building great trainers and training teams</a:t>
            </a:r>
          </a:p>
          <a:p>
            <a:r>
              <a:rPr lang="en-US" dirty="0" smtClean="0"/>
              <a:t>Developing splendid training courses</a:t>
            </a:r>
          </a:p>
          <a:p>
            <a:r>
              <a:rPr lang="en-US" dirty="0" smtClean="0"/>
              <a:t>Spreading best training practices </a:t>
            </a:r>
            <a:br>
              <a:rPr lang="en-US" dirty="0" smtClean="0"/>
            </a:br>
            <a:r>
              <a:rPr lang="en-US" dirty="0" smtClean="0"/>
              <a:t>into your lodge and section</a:t>
            </a:r>
            <a:endParaRPr lang="en-US" dirty="0"/>
          </a:p>
        </p:txBody>
      </p:sp>
    </p:spTree>
    <p:extLst>
      <p:ext uri="{BB962C8B-B14F-4D97-AF65-F5344CB8AC3E}">
        <p14:creationId xmlns:p14="http://schemas.microsoft.com/office/powerpoint/2010/main" val="294849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041568"/>
          </a:xfrm>
          <a:prstGeom prst="rect">
            <a:avLst/>
          </a:prstGeom>
        </p:spPr>
      </p:pic>
    </p:spTree>
    <p:extLst>
      <p:ext uri="{BB962C8B-B14F-4D97-AF65-F5344CB8AC3E}">
        <p14:creationId xmlns:p14="http://schemas.microsoft.com/office/powerpoint/2010/main" val="1916166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143999" cy="5947172"/>
          </a:xfrm>
          <a:prstGeom prst="rect">
            <a:avLst/>
          </a:prstGeom>
        </p:spPr>
      </p:pic>
    </p:spTree>
    <p:extLst>
      <p:ext uri="{BB962C8B-B14F-4D97-AF65-F5344CB8AC3E}">
        <p14:creationId xmlns:p14="http://schemas.microsoft.com/office/powerpoint/2010/main" val="2287597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Trainer’s Recognition</a:t>
            </a:r>
            <a:endParaRPr lang="en-US" dirty="0"/>
          </a:p>
        </p:txBody>
      </p:sp>
      <p:sp>
        <p:nvSpPr>
          <p:cNvPr id="3" name="Content Placeholder 2"/>
          <p:cNvSpPr>
            <a:spLocks noGrp="1"/>
          </p:cNvSpPr>
          <p:nvPr>
            <p:ph idx="1"/>
          </p:nvPr>
        </p:nvSpPr>
        <p:spPr>
          <a:xfrm>
            <a:off x="457200" y="1417638"/>
            <a:ext cx="8229600" cy="4708525"/>
          </a:xfrm>
        </p:spPr>
        <p:txBody>
          <a:bodyPr>
            <a:normAutofit fontScale="47500" lnSpcReduction="20000"/>
          </a:bodyPr>
          <a:lstStyle/>
          <a:p>
            <a:pPr marL="0" indent="0">
              <a:buNone/>
            </a:pPr>
            <a:r>
              <a:rPr lang="en-US" dirty="0"/>
              <a:t>The leadership training recognition plan is intended to honor demonstrated performance and tenure of trained leaders in all areas of the Scouting program directly involving units.  Leaders interested in collecting recognitions for the sake of the emblem only should be counseled as to the true intent of the plan. </a:t>
            </a:r>
          </a:p>
          <a:p>
            <a:pPr marL="0" indent="0">
              <a:buNone/>
            </a:pPr>
            <a:r>
              <a:rPr lang="en-US" dirty="0"/>
              <a:t>The Scouting leader who has shown interest and dedication by giving up personal time to attend a learning event should be properly and publicly recognized.  Whatever format the recognition takes, it should be sincere and impressive, and the participants should be made to feel they have accomplished something worthwhile. The training committee should encourage Scouters to qualify for the various awards, provide opportunities for completing their requirements, and see proper records are kept. Recognition will establish status for the training and the awards in the eyes of all youth, adult leaders, chartered organizations, and the general public.</a:t>
            </a:r>
          </a:p>
          <a:p>
            <a:pPr marL="0" indent="0">
              <a:buNone/>
            </a:pPr>
            <a:r>
              <a:rPr lang="en-US" dirty="0"/>
              <a:t>It is important to the recognition plan that all awards be presented in a dignified manner at an occasion befitting the achievement.  Immediate recognition of achievement could be given by presentation of the award in the presence of the unit membership and representatives of the chartered organization.  Occasions for formal recognition should also include meetings with the chartered organization, roundtables, and council and district meetings. Recipients of awards might be recognized at the annual meeting of the district or council, and an announcement in the council newsletter and in other news media is also recommended.  </a:t>
            </a:r>
          </a:p>
          <a:p>
            <a:pPr marL="0" indent="0">
              <a:buNone/>
            </a:pPr>
            <a:r>
              <a:rPr lang="en-US" dirty="0"/>
              <a:t>Keep in mind an important objective is to encourage other leaders to strive to be fully trained. Properly handled, the awards presentation can serve to prompt others to seek training and recognition. </a:t>
            </a:r>
          </a:p>
          <a:p>
            <a:pPr marL="0" indent="0">
              <a:buNone/>
            </a:pPr>
            <a:endParaRPr lang="en-US" dirty="0"/>
          </a:p>
        </p:txBody>
      </p:sp>
    </p:spTree>
    <p:extLst>
      <p:ext uri="{BB962C8B-B14F-4D97-AF65-F5344CB8AC3E}">
        <p14:creationId xmlns:p14="http://schemas.microsoft.com/office/powerpoint/2010/main" val="2283224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Trainer’s Recognition</a:t>
            </a:r>
            <a:endParaRPr lang="en-US" dirty="0"/>
          </a:p>
        </p:txBody>
      </p:sp>
      <p:sp>
        <p:nvSpPr>
          <p:cNvPr id="3" name="Content Placeholder 2"/>
          <p:cNvSpPr>
            <a:spLocks noGrp="1"/>
          </p:cNvSpPr>
          <p:nvPr>
            <p:ph idx="1"/>
          </p:nvPr>
        </p:nvSpPr>
        <p:spPr/>
        <p:txBody>
          <a:bodyPr/>
          <a:lstStyle/>
          <a:p>
            <a:r>
              <a:rPr lang="en-US" dirty="0"/>
              <a:t>Honor leader’s efforts</a:t>
            </a:r>
          </a:p>
          <a:p>
            <a:r>
              <a:rPr lang="en-US" dirty="0"/>
              <a:t>Sincere and impressive</a:t>
            </a:r>
          </a:p>
          <a:p>
            <a:r>
              <a:rPr lang="en-US" dirty="0"/>
              <a:t>Status for the awards</a:t>
            </a:r>
          </a:p>
          <a:p>
            <a:r>
              <a:rPr lang="en-US" dirty="0"/>
              <a:t>Encourage others</a:t>
            </a:r>
          </a:p>
          <a:p>
            <a:pPr marL="0" indent="0">
              <a:buNone/>
            </a:pPr>
            <a:endParaRPr lang="en-US" dirty="0"/>
          </a:p>
        </p:txBody>
      </p:sp>
    </p:spTree>
    <p:extLst>
      <p:ext uri="{BB962C8B-B14F-4D97-AF65-F5344CB8AC3E}">
        <p14:creationId xmlns:p14="http://schemas.microsoft.com/office/powerpoint/2010/main" val="3843591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Media</a:t>
            </a:r>
            <a:endParaRPr lang="en-US" dirty="0"/>
          </a:p>
        </p:txBody>
      </p:sp>
      <p:sp>
        <p:nvSpPr>
          <p:cNvPr id="3" name="Content Placeholder 2"/>
          <p:cNvSpPr>
            <a:spLocks noGrp="1"/>
          </p:cNvSpPr>
          <p:nvPr>
            <p:ph idx="1"/>
          </p:nvPr>
        </p:nvSpPr>
        <p:spPr/>
        <p:txBody>
          <a:bodyPr/>
          <a:lstStyle/>
          <a:p>
            <a:r>
              <a:rPr lang="en-US" dirty="0" smtClean="0"/>
              <a:t>Flip Books</a:t>
            </a:r>
          </a:p>
          <a:p>
            <a:r>
              <a:rPr lang="en-US" dirty="0" smtClean="0"/>
              <a:t>White Board</a:t>
            </a:r>
          </a:p>
          <a:p>
            <a:r>
              <a:rPr lang="en-US" dirty="0" smtClean="0"/>
              <a:t>Demonstration Materials</a:t>
            </a:r>
          </a:p>
          <a:p>
            <a:r>
              <a:rPr lang="en-US" dirty="0" smtClean="0"/>
              <a:t>Handouts</a:t>
            </a:r>
            <a:endParaRPr lang="en-US" dirty="0"/>
          </a:p>
        </p:txBody>
      </p:sp>
    </p:spTree>
    <p:extLst>
      <p:ext uri="{BB962C8B-B14F-4D97-AF65-F5344CB8AC3E}">
        <p14:creationId xmlns:p14="http://schemas.microsoft.com/office/powerpoint/2010/main" val="1049203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a:t>
            </a:r>
            <a:endParaRPr lang="en-US" dirty="0"/>
          </a:p>
        </p:txBody>
      </p:sp>
      <p:sp>
        <p:nvSpPr>
          <p:cNvPr id="3" name="Content Placeholder 2"/>
          <p:cNvSpPr>
            <a:spLocks noGrp="1"/>
          </p:cNvSpPr>
          <p:nvPr>
            <p:ph idx="1"/>
          </p:nvPr>
        </p:nvSpPr>
        <p:spPr/>
        <p:txBody>
          <a:bodyPr/>
          <a:lstStyle/>
          <a:p>
            <a:r>
              <a:rPr lang="en-US" dirty="0" smtClean="0"/>
              <a:t>Your Own Methods</a:t>
            </a:r>
          </a:p>
          <a:p>
            <a:r>
              <a:rPr lang="en-US" dirty="0" smtClean="0"/>
              <a:t>Time Keeper</a:t>
            </a:r>
          </a:p>
          <a:p>
            <a:r>
              <a:rPr lang="en-US" dirty="0" smtClean="0"/>
              <a:t>Personal practicing of delivery</a:t>
            </a:r>
          </a:p>
          <a:p>
            <a:endParaRPr lang="en-US" dirty="0"/>
          </a:p>
        </p:txBody>
      </p:sp>
    </p:spTree>
    <p:extLst>
      <p:ext uri="{BB962C8B-B14F-4D97-AF65-F5344CB8AC3E}">
        <p14:creationId xmlns:p14="http://schemas.microsoft.com/office/powerpoint/2010/main" val="284069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Development</a:t>
            </a:r>
            <a:endParaRPr lang="en-US" dirty="0"/>
          </a:p>
        </p:txBody>
      </p:sp>
    </p:spTree>
    <p:extLst>
      <p:ext uri="{BB962C8B-B14F-4D97-AF65-F5344CB8AC3E}">
        <p14:creationId xmlns:p14="http://schemas.microsoft.com/office/powerpoint/2010/main" val="2517319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Your Own Syllabus</a:t>
            </a:r>
            <a:endParaRPr lang="en-US" dirty="0"/>
          </a:p>
        </p:txBody>
      </p:sp>
      <p:sp>
        <p:nvSpPr>
          <p:cNvPr id="3" name="Content Placeholder 2"/>
          <p:cNvSpPr>
            <a:spLocks noGrp="1"/>
          </p:cNvSpPr>
          <p:nvPr>
            <p:ph idx="1"/>
          </p:nvPr>
        </p:nvSpPr>
        <p:spPr/>
        <p:txBody>
          <a:bodyPr>
            <a:normAutofit/>
          </a:bodyPr>
          <a:lstStyle/>
          <a:p>
            <a:r>
              <a:rPr lang="en-US" dirty="0" smtClean="0"/>
              <a:t>Decide </a:t>
            </a:r>
            <a:r>
              <a:rPr lang="en-US" dirty="0"/>
              <a:t>on </a:t>
            </a:r>
            <a:r>
              <a:rPr lang="en-US" dirty="0" smtClean="0"/>
              <a:t>course length</a:t>
            </a:r>
          </a:p>
          <a:p>
            <a:r>
              <a:rPr lang="en-US" dirty="0" smtClean="0"/>
              <a:t>Set </a:t>
            </a:r>
            <a:r>
              <a:rPr lang="en-US" dirty="0"/>
              <a:t>defined </a:t>
            </a:r>
            <a:r>
              <a:rPr lang="en-US" dirty="0" smtClean="0"/>
              <a:t>Objectives</a:t>
            </a:r>
            <a:endParaRPr lang="en-US" dirty="0"/>
          </a:p>
          <a:p>
            <a:r>
              <a:rPr lang="en-US" dirty="0" smtClean="0"/>
              <a:t>Break </a:t>
            </a:r>
            <a:r>
              <a:rPr lang="en-US" dirty="0"/>
              <a:t>topic into separate sections </a:t>
            </a:r>
            <a:endParaRPr lang="en-US" dirty="0" smtClean="0"/>
          </a:p>
          <a:p>
            <a:r>
              <a:rPr lang="en-US" dirty="0" smtClean="0"/>
              <a:t>Decide </a:t>
            </a:r>
            <a:r>
              <a:rPr lang="en-US" dirty="0"/>
              <a:t>on methods of delivery </a:t>
            </a:r>
          </a:p>
          <a:p>
            <a:r>
              <a:rPr lang="en-US" dirty="0" smtClean="0"/>
              <a:t>Find </a:t>
            </a:r>
            <a:r>
              <a:rPr lang="en-US" dirty="0"/>
              <a:t>out anticipated audience size, </a:t>
            </a:r>
          </a:p>
          <a:p>
            <a:r>
              <a:rPr lang="en-US" dirty="0" smtClean="0"/>
              <a:t>Evaluate</a:t>
            </a:r>
            <a:r>
              <a:rPr lang="en-US" dirty="0"/>
              <a:t>: Start-Stop-Continue method </a:t>
            </a:r>
          </a:p>
          <a:p>
            <a:r>
              <a:rPr lang="en-US" dirty="0" smtClean="0"/>
              <a:t>Write </a:t>
            </a:r>
            <a:r>
              <a:rPr lang="en-US" dirty="0"/>
              <a:t>it out, try it out</a:t>
            </a:r>
          </a:p>
          <a:p>
            <a:endParaRPr lang="en-US" dirty="0"/>
          </a:p>
        </p:txBody>
      </p:sp>
    </p:spTree>
    <p:extLst>
      <p:ext uri="{BB962C8B-B14F-4D97-AF65-F5344CB8AC3E}">
        <p14:creationId xmlns:p14="http://schemas.microsoft.com/office/powerpoint/2010/main" val="7384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Finalize The Syllabus</a:t>
            </a:r>
            <a:endParaRPr lang="en-US" dirty="0"/>
          </a:p>
        </p:txBody>
      </p:sp>
      <p:sp>
        <p:nvSpPr>
          <p:cNvPr id="3" name="Content Placeholder 2"/>
          <p:cNvSpPr>
            <a:spLocks noGrp="1"/>
          </p:cNvSpPr>
          <p:nvPr>
            <p:ph idx="1"/>
          </p:nvPr>
        </p:nvSpPr>
        <p:spPr/>
        <p:txBody>
          <a:bodyPr/>
          <a:lstStyle/>
          <a:p>
            <a:r>
              <a:rPr lang="en-US" dirty="0" smtClean="0"/>
              <a:t>Put </a:t>
            </a:r>
            <a:r>
              <a:rPr lang="en-US" dirty="0"/>
              <a:t>it into a format you can follow</a:t>
            </a:r>
          </a:p>
          <a:p>
            <a:r>
              <a:rPr lang="en-US" dirty="0" smtClean="0"/>
              <a:t>List </a:t>
            </a:r>
            <a:r>
              <a:rPr lang="en-US" dirty="0"/>
              <a:t>resources used</a:t>
            </a:r>
          </a:p>
          <a:p>
            <a:r>
              <a:rPr lang="en-US" dirty="0" smtClean="0"/>
              <a:t>List </a:t>
            </a:r>
            <a:r>
              <a:rPr lang="en-US" dirty="0"/>
              <a:t>materials needed</a:t>
            </a:r>
          </a:p>
          <a:p>
            <a:r>
              <a:rPr lang="en-US" dirty="0" smtClean="0"/>
              <a:t>Put </a:t>
            </a:r>
            <a:r>
              <a:rPr lang="en-US" dirty="0"/>
              <a:t>together Hand-Out materials</a:t>
            </a:r>
          </a:p>
          <a:p>
            <a:endParaRPr lang="en-US" dirty="0"/>
          </a:p>
        </p:txBody>
      </p:sp>
    </p:spTree>
    <p:extLst>
      <p:ext uri="{BB962C8B-B14F-4D97-AF65-F5344CB8AC3E}">
        <p14:creationId xmlns:p14="http://schemas.microsoft.com/office/powerpoint/2010/main" val="1964808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Buzz Groups</a:t>
            </a:r>
            <a:endParaRPr lang="en-US" dirty="0"/>
          </a:p>
        </p:txBody>
      </p:sp>
    </p:spTree>
    <p:extLst>
      <p:ext uri="{BB962C8B-B14F-4D97-AF65-F5344CB8AC3E}">
        <p14:creationId xmlns:p14="http://schemas.microsoft.com/office/powerpoint/2010/main" val="216489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lstStyle/>
          <a:p>
            <a:r>
              <a:rPr lang="en-US" dirty="0" smtClean="0"/>
              <a:t>3-day course</a:t>
            </a:r>
          </a:p>
          <a:p>
            <a:pPr lvl="1"/>
            <a:r>
              <a:rPr lang="en-US" dirty="0" smtClean="0"/>
              <a:t>Day 1: Planning Your Training</a:t>
            </a:r>
          </a:p>
          <a:p>
            <a:pPr lvl="1"/>
            <a:r>
              <a:rPr lang="en-US" dirty="0" smtClean="0"/>
              <a:t>Day 2: Developing Your Training</a:t>
            </a:r>
          </a:p>
          <a:p>
            <a:pPr lvl="1"/>
            <a:r>
              <a:rPr lang="en-US" dirty="0" smtClean="0"/>
              <a:t>Day 3: Delivering Your Training</a:t>
            </a:r>
          </a:p>
          <a:p>
            <a:r>
              <a:rPr lang="en-US" dirty="0" smtClean="0"/>
              <a:t>At end, you’ll have solid resources to</a:t>
            </a:r>
            <a:br>
              <a:rPr lang="en-US" dirty="0" smtClean="0"/>
            </a:br>
            <a:r>
              <a:rPr lang="en-US" dirty="0" smtClean="0"/>
              <a:t>take home to your lodge or section </a:t>
            </a:r>
            <a:br>
              <a:rPr lang="en-US" dirty="0" smtClean="0"/>
            </a:br>
            <a:r>
              <a:rPr lang="en-US" dirty="0" smtClean="0"/>
              <a:t>to </a:t>
            </a:r>
            <a:r>
              <a:rPr lang="en-US"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Start </a:t>
            </a:r>
            <a:r>
              <a:rPr lang="en-US"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Y</a:t>
            </a:r>
            <a:r>
              <a:rPr lang="en-US"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our </a:t>
            </a:r>
            <a:r>
              <a:rPr lang="en-US"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R</a:t>
            </a:r>
            <a:r>
              <a:rPr lang="en-US"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ipple </a:t>
            </a:r>
            <a:endParaRPr lang="en-US" dirty="0">
              <a:solidFill>
                <a:srgbClr val="3366FF"/>
              </a:solidFill>
            </a:endParaRPr>
          </a:p>
        </p:txBody>
      </p:sp>
    </p:spTree>
    <p:extLst>
      <p:ext uri="{BB962C8B-B14F-4D97-AF65-F5344CB8AC3E}">
        <p14:creationId xmlns:p14="http://schemas.microsoft.com/office/powerpoint/2010/main" val="114439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And Practicing</a:t>
            </a:r>
            <a:endParaRPr lang="en-US" dirty="0"/>
          </a:p>
        </p:txBody>
      </p:sp>
      <p:sp>
        <p:nvSpPr>
          <p:cNvPr id="3" name="Content Placeholder 2"/>
          <p:cNvSpPr>
            <a:spLocks noGrp="1"/>
          </p:cNvSpPr>
          <p:nvPr>
            <p:ph idx="1"/>
          </p:nvPr>
        </p:nvSpPr>
        <p:spPr/>
        <p:txBody>
          <a:bodyPr/>
          <a:lstStyle/>
          <a:p>
            <a:r>
              <a:rPr lang="en-US" dirty="0" smtClean="0"/>
              <a:t>List of all items needed</a:t>
            </a:r>
          </a:p>
          <a:p>
            <a:r>
              <a:rPr lang="en-US" dirty="0" smtClean="0"/>
              <a:t>Prepare Presentation Media</a:t>
            </a:r>
          </a:p>
          <a:p>
            <a:r>
              <a:rPr lang="en-US" dirty="0" smtClean="0"/>
              <a:t>Handouts</a:t>
            </a:r>
          </a:p>
          <a:p>
            <a:r>
              <a:rPr lang="en-US" dirty="0" smtClean="0"/>
              <a:t>Materials</a:t>
            </a:r>
          </a:p>
          <a:p>
            <a:pPr lvl="1"/>
            <a:r>
              <a:rPr lang="en-US" dirty="0" smtClean="0"/>
              <a:t>Props</a:t>
            </a:r>
          </a:p>
          <a:p>
            <a:pPr lvl="1"/>
            <a:r>
              <a:rPr lang="en-US" dirty="0" smtClean="0"/>
              <a:t>Songs</a:t>
            </a:r>
          </a:p>
          <a:p>
            <a:pPr lvl="1"/>
            <a:r>
              <a:rPr lang="en-US" dirty="0" smtClean="0"/>
              <a:t>Games</a:t>
            </a:r>
            <a:endParaRPr lang="en-US" dirty="0"/>
          </a:p>
        </p:txBody>
      </p:sp>
    </p:spTree>
    <p:extLst>
      <p:ext uri="{BB962C8B-B14F-4D97-AF65-F5344CB8AC3E}">
        <p14:creationId xmlns:p14="http://schemas.microsoft.com/office/powerpoint/2010/main" val="3750230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With an Audience</a:t>
            </a:r>
          </a:p>
          <a:p>
            <a:r>
              <a:rPr lang="en-US" dirty="0" smtClean="0"/>
              <a:t>Don’t read or memorize</a:t>
            </a:r>
          </a:p>
          <a:p>
            <a:r>
              <a:rPr lang="en-US" dirty="0" smtClean="0"/>
              <a:t>Use of Presentation Media</a:t>
            </a:r>
          </a:p>
          <a:p>
            <a:r>
              <a:rPr lang="en-US" dirty="0" smtClean="0"/>
              <a:t>Be aware of Body Language and Posture</a:t>
            </a:r>
          </a:p>
          <a:p>
            <a:r>
              <a:rPr lang="en-US" dirty="0" smtClean="0"/>
              <a:t>Use video</a:t>
            </a:r>
          </a:p>
          <a:p>
            <a:r>
              <a:rPr lang="en-US" dirty="0" smtClean="0"/>
              <a:t>Check for bad habits</a:t>
            </a:r>
            <a:endParaRPr lang="en-US" dirty="0"/>
          </a:p>
        </p:txBody>
      </p:sp>
    </p:spTree>
    <p:extLst>
      <p:ext uri="{BB962C8B-B14F-4D97-AF65-F5344CB8AC3E}">
        <p14:creationId xmlns:p14="http://schemas.microsoft.com/office/powerpoint/2010/main" val="2035568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Assignments</a:t>
            </a:r>
            <a:endParaRPr lang="en-US" dirty="0"/>
          </a:p>
        </p:txBody>
      </p:sp>
      <p:sp>
        <p:nvSpPr>
          <p:cNvPr id="3" name="Content Placeholder 2"/>
          <p:cNvSpPr>
            <a:spLocks noGrp="1"/>
          </p:cNvSpPr>
          <p:nvPr>
            <p:ph idx="1"/>
          </p:nvPr>
        </p:nvSpPr>
        <p:spPr/>
        <p:txBody>
          <a:bodyPr/>
          <a:lstStyle/>
          <a:p>
            <a:pPr marL="0" indent="0">
              <a:buNone/>
            </a:pPr>
            <a:endParaRPr lang="en-US"/>
          </a:p>
        </p:txBody>
      </p:sp>
    </p:spTree>
    <p:extLst>
      <p:ext uri="{BB962C8B-B14F-4D97-AF65-F5344CB8AC3E}">
        <p14:creationId xmlns:p14="http://schemas.microsoft.com/office/powerpoint/2010/main" val="4284997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Train the Trainer</a:t>
            </a:r>
            <a:endParaRPr lang="en-US" dirty="0"/>
          </a:p>
        </p:txBody>
      </p:sp>
      <p:sp>
        <p:nvSpPr>
          <p:cNvPr id="3" name="Subtitle 2"/>
          <p:cNvSpPr>
            <a:spLocks noGrp="1"/>
          </p:cNvSpPr>
          <p:nvPr>
            <p:ph type="subTitle" idx="1"/>
          </p:nvPr>
        </p:nvSpPr>
        <p:spPr/>
        <p:txBody>
          <a:bodyPr/>
          <a:lstStyle/>
          <a:p>
            <a:r>
              <a:rPr lang="en-US" dirty="0" smtClean="0"/>
              <a:t>Day 3: Delivering Your Training</a:t>
            </a:r>
            <a:endParaRPr lang="en-US" dirty="0"/>
          </a:p>
        </p:txBody>
      </p:sp>
    </p:spTree>
    <p:extLst>
      <p:ext uri="{BB962C8B-B14F-4D97-AF65-F5344CB8AC3E}">
        <p14:creationId xmlns:p14="http://schemas.microsoft.com/office/powerpoint/2010/main" val="25308927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Group Behavior</a:t>
            </a:r>
          </a:p>
        </p:txBody>
      </p:sp>
      <p:sp>
        <p:nvSpPr>
          <p:cNvPr id="3" name="Content Placeholder 2"/>
          <p:cNvSpPr>
            <a:spLocks noGrp="1"/>
          </p:cNvSpPr>
          <p:nvPr>
            <p:ph idx="1"/>
          </p:nvPr>
        </p:nvSpPr>
        <p:spPr/>
        <p:txBody>
          <a:bodyPr/>
          <a:lstStyle/>
          <a:p>
            <a:pPr marL="0" indent="0">
              <a:buNone/>
            </a:pPr>
            <a:r>
              <a:rPr lang="en-US" dirty="0"/>
              <a:t>What factors can affect group behavior and how they respond to your presentation?</a:t>
            </a:r>
          </a:p>
          <a:p>
            <a:endParaRPr lang="en-US" dirty="0"/>
          </a:p>
        </p:txBody>
      </p:sp>
    </p:spTree>
    <p:extLst>
      <p:ext uri="{BB962C8B-B14F-4D97-AF65-F5344CB8AC3E}">
        <p14:creationId xmlns:p14="http://schemas.microsoft.com/office/powerpoint/2010/main" val="1689610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Disruptive Behavior</a:t>
            </a:r>
          </a:p>
        </p:txBody>
      </p:sp>
      <p:sp>
        <p:nvSpPr>
          <p:cNvPr id="3" name="Content Placeholder 2"/>
          <p:cNvSpPr>
            <a:spLocks noGrp="1"/>
          </p:cNvSpPr>
          <p:nvPr>
            <p:ph idx="1"/>
          </p:nvPr>
        </p:nvSpPr>
        <p:spPr/>
        <p:txBody>
          <a:bodyPr/>
          <a:lstStyle/>
          <a:p>
            <a:pPr marL="0" indent="0">
              <a:buNone/>
            </a:pPr>
            <a:r>
              <a:rPr lang="en-US" dirty="0"/>
              <a:t>What types of disruptive behavior are you likely to experience?</a:t>
            </a:r>
          </a:p>
          <a:p>
            <a:endParaRPr lang="en-US" dirty="0"/>
          </a:p>
        </p:txBody>
      </p:sp>
    </p:spTree>
    <p:extLst>
      <p:ext uri="{BB962C8B-B14F-4D97-AF65-F5344CB8AC3E}">
        <p14:creationId xmlns:p14="http://schemas.microsoft.com/office/powerpoint/2010/main" val="534673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Group Dynamics</a:t>
            </a:r>
          </a:p>
        </p:txBody>
      </p:sp>
      <p:sp>
        <p:nvSpPr>
          <p:cNvPr id="3" name="Content Placeholder 2"/>
          <p:cNvSpPr>
            <a:spLocks noGrp="1"/>
          </p:cNvSpPr>
          <p:nvPr>
            <p:ph idx="1"/>
          </p:nvPr>
        </p:nvSpPr>
        <p:spPr/>
        <p:txBody>
          <a:bodyPr/>
          <a:lstStyle/>
          <a:p>
            <a:pPr marL="0" indent="0">
              <a:buNone/>
            </a:pPr>
            <a:r>
              <a:rPr lang="en-US" dirty="0"/>
              <a:t>As a Presenter, how can you change the group dynamics?</a:t>
            </a:r>
          </a:p>
          <a:p>
            <a:endParaRPr lang="en-US" dirty="0"/>
          </a:p>
        </p:txBody>
      </p:sp>
    </p:spTree>
    <p:extLst>
      <p:ext uri="{BB962C8B-B14F-4D97-AF65-F5344CB8AC3E}">
        <p14:creationId xmlns:p14="http://schemas.microsoft.com/office/powerpoint/2010/main" val="278848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Group Dynamics</a:t>
            </a:r>
          </a:p>
        </p:txBody>
      </p:sp>
      <p:sp>
        <p:nvSpPr>
          <p:cNvPr id="3" name="Content Placeholder 2"/>
          <p:cNvSpPr>
            <a:spLocks noGrp="1"/>
          </p:cNvSpPr>
          <p:nvPr>
            <p:ph idx="1"/>
          </p:nvPr>
        </p:nvSpPr>
        <p:spPr/>
        <p:txBody>
          <a:bodyPr/>
          <a:lstStyle/>
          <a:p>
            <a:pPr marL="0" indent="0">
              <a:buNone/>
            </a:pPr>
            <a:r>
              <a:rPr lang="en-US" dirty="0"/>
              <a:t>As a Presenter, how can you change the group dynamics?</a:t>
            </a:r>
          </a:p>
          <a:p>
            <a:pPr lvl="1"/>
            <a:r>
              <a:rPr lang="en-US" dirty="0"/>
              <a:t>Take a break</a:t>
            </a:r>
          </a:p>
          <a:p>
            <a:endParaRPr lang="en-US" dirty="0"/>
          </a:p>
        </p:txBody>
      </p:sp>
    </p:spTree>
    <p:extLst>
      <p:ext uri="{BB962C8B-B14F-4D97-AF65-F5344CB8AC3E}">
        <p14:creationId xmlns:p14="http://schemas.microsoft.com/office/powerpoint/2010/main" val="1962331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Group Dynamics</a:t>
            </a:r>
          </a:p>
        </p:txBody>
      </p:sp>
      <p:sp>
        <p:nvSpPr>
          <p:cNvPr id="3" name="Content Placeholder 2"/>
          <p:cNvSpPr>
            <a:spLocks noGrp="1"/>
          </p:cNvSpPr>
          <p:nvPr>
            <p:ph idx="1"/>
          </p:nvPr>
        </p:nvSpPr>
        <p:spPr/>
        <p:txBody>
          <a:bodyPr/>
          <a:lstStyle/>
          <a:p>
            <a:pPr marL="0" indent="0">
              <a:buNone/>
            </a:pPr>
            <a:r>
              <a:rPr lang="en-US" dirty="0"/>
              <a:t>As a Presenter, how can you change the group dynamics?</a:t>
            </a:r>
          </a:p>
          <a:p>
            <a:pPr lvl="1"/>
            <a:r>
              <a:rPr lang="en-US" dirty="0"/>
              <a:t>Take a break</a:t>
            </a:r>
          </a:p>
          <a:p>
            <a:pPr lvl="1"/>
            <a:r>
              <a:rPr lang="en-US" dirty="0"/>
              <a:t>Song, cheer or other activity</a:t>
            </a:r>
          </a:p>
          <a:p>
            <a:endParaRPr lang="en-US" dirty="0"/>
          </a:p>
        </p:txBody>
      </p:sp>
    </p:spTree>
    <p:extLst>
      <p:ext uri="{BB962C8B-B14F-4D97-AF65-F5344CB8AC3E}">
        <p14:creationId xmlns:p14="http://schemas.microsoft.com/office/powerpoint/2010/main" val="3948619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Group Dynamics</a:t>
            </a:r>
          </a:p>
        </p:txBody>
      </p:sp>
      <p:sp>
        <p:nvSpPr>
          <p:cNvPr id="3" name="Content Placeholder 2"/>
          <p:cNvSpPr>
            <a:spLocks noGrp="1"/>
          </p:cNvSpPr>
          <p:nvPr>
            <p:ph idx="1"/>
          </p:nvPr>
        </p:nvSpPr>
        <p:spPr/>
        <p:txBody>
          <a:bodyPr/>
          <a:lstStyle/>
          <a:p>
            <a:pPr marL="0" indent="0">
              <a:buNone/>
            </a:pPr>
            <a:r>
              <a:rPr lang="en-US" dirty="0"/>
              <a:t>As a Presenter, how can you change the group dynamics?</a:t>
            </a:r>
          </a:p>
          <a:p>
            <a:pPr lvl="1"/>
            <a:r>
              <a:rPr lang="en-US" dirty="0"/>
              <a:t>Take a break</a:t>
            </a:r>
          </a:p>
          <a:p>
            <a:pPr lvl="1"/>
            <a:r>
              <a:rPr lang="en-US" dirty="0"/>
              <a:t>Song, cheer or other activity</a:t>
            </a:r>
          </a:p>
          <a:p>
            <a:pPr lvl="1"/>
            <a:r>
              <a:rPr lang="en-US" dirty="0"/>
              <a:t>Change the room layout/format</a:t>
            </a:r>
          </a:p>
          <a:p>
            <a:endParaRPr lang="en-US" dirty="0"/>
          </a:p>
        </p:txBody>
      </p:sp>
    </p:spTree>
    <p:extLst>
      <p:ext uri="{BB962C8B-B14F-4D97-AF65-F5344CB8AC3E}">
        <p14:creationId xmlns:p14="http://schemas.microsoft.com/office/powerpoint/2010/main" val="271657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Presentations</a:t>
            </a:r>
            <a:endParaRPr lang="en-US" dirty="0"/>
          </a:p>
        </p:txBody>
      </p:sp>
      <p:sp>
        <p:nvSpPr>
          <p:cNvPr id="3" name="Content Placeholder 2"/>
          <p:cNvSpPr>
            <a:spLocks noGrp="1"/>
          </p:cNvSpPr>
          <p:nvPr>
            <p:ph idx="1"/>
          </p:nvPr>
        </p:nvSpPr>
        <p:spPr/>
        <p:txBody>
          <a:bodyPr/>
          <a:lstStyle/>
          <a:p>
            <a:r>
              <a:rPr lang="en-US" dirty="0" smtClean="0"/>
              <a:t>Purpose is concrete practice of techniques</a:t>
            </a:r>
          </a:p>
          <a:p>
            <a:pPr lvl="1"/>
            <a:r>
              <a:rPr lang="en-US" dirty="0" smtClean="0"/>
              <a:t>We learn best by doing</a:t>
            </a:r>
          </a:p>
          <a:p>
            <a:r>
              <a:rPr lang="en-US" dirty="0" smtClean="0"/>
              <a:t>Do not let its development detract from your NOAC experience (no all-nighters)</a:t>
            </a:r>
          </a:p>
          <a:p>
            <a:r>
              <a:rPr lang="en-US" dirty="0" smtClean="0"/>
              <a:t>Ideally 5 minutes</a:t>
            </a:r>
          </a:p>
          <a:p>
            <a:r>
              <a:rPr lang="en-US" dirty="0" smtClean="0"/>
              <a:t>Topics</a:t>
            </a:r>
            <a:endParaRPr lang="en-US" dirty="0"/>
          </a:p>
        </p:txBody>
      </p:sp>
    </p:spTree>
    <p:extLst>
      <p:ext uri="{BB962C8B-B14F-4D97-AF65-F5344CB8AC3E}">
        <p14:creationId xmlns:p14="http://schemas.microsoft.com/office/powerpoint/2010/main" val="32348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Group Dynamics</a:t>
            </a:r>
          </a:p>
        </p:txBody>
      </p:sp>
      <p:sp>
        <p:nvSpPr>
          <p:cNvPr id="3" name="Content Placeholder 2"/>
          <p:cNvSpPr>
            <a:spLocks noGrp="1"/>
          </p:cNvSpPr>
          <p:nvPr>
            <p:ph idx="1"/>
          </p:nvPr>
        </p:nvSpPr>
        <p:spPr/>
        <p:txBody>
          <a:bodyPr/>
          <a:lstStyle/>
          <a:p>
            <a:pPr marL="0" indent="0">
              <a:buNone/>
            </a:pPr>
            <a:r>
              <a:rPr lang="en-US" dirty="0"/>
              <a:t>As a Presenter, how can you change the group dynamics?</a:t>
            </a:r>
          </a:p>
          <a:p>
            <a:pPr lvl="1"/>
            <a:r>
              <a:rPr lang="en-US" dirty="0"/>
              <a:t>Take a break</a:t>
            </a:r>
          </a:p>
          <a:p>
            <a:pPr lvl="1"/>
            <a:r>
              <a:rPr lang="en-US" dirty="0"/>
              <a:t>Song, cheer or other activity</a:t>
            </a:r>
          </a:p>
          <a:p>
            <a:pPr lvl="1"/>
            <a:r>
              <a:rPr lang="en-US" dirty="0"/>
              <a:t>Change the room layout/format</a:t>
            </a:r>
          </a:p>
          <a:p>
            <a:pPr lvl="1"/>
            <a:r>
              <a:rPr lang="en-US" dirty="0"/>
              <a:t>Change the presentation style</a:t>
            </a:r>
          </a:p>
          <a:p>
            <a:endParaRPr lang="en-US" dirty="0"/>
          </a:p>
        </p:txBody>
      </p:sp>
    </p:spTree>
    <p:extLst>
      <p:ext uri="{BB962C8B-B14F-4D97-AF65-F5344CB8AC3E}">
        <p14:creationId xmlns:p14="http://schemas.microsoft.com/office/powerpoint/2010/main" val="1625381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Group Dynamics</a:t>
            </a:r>
            <a:endParaRPr lang="en-US" dirty="0"/>
          </a:p>
        </p:txBody>
      </p:sp>
      <p:sp>
        <p:nvSpPr>
          <p:cNvPr id="3" name="Content Placeholder 2"/>
          <p:cNvSpPr>
            <a:spLocks noGrp="1"/>
          </p:cNvSpPr>
          <p:nvPr>
            <p:ph idx="1"/>
          </p:nvPr>
        </p:nvSpPr>
        <p:spPr/>
        <p:txBody>
          <a:bodyPr/>
          <a:lstStyle/>
          <a:p>
            <a:pPr marL="0" indent="0">
              <a:buNone/>
            </a:pPr>
            <a:r>
              <a:rPr lang="en-US" dirty="0"/>
              <a:t>As a Presenter, how can you change the group dynamics?</a:t>
            </a:r>
          </a:p>
          <a:p>
            <a:pPr lvl="1"/>
            <a:r>
              <a:rPr lang="en-US" dirty="0"/>
              <a:t>Take a break</a:t>
            </a:r>
          </a:p>
          <a:p>
            <a:pPr lvl="1"/>
            <a:r>
              <a:rPr lang="en-US" dirty="0"/>
              <a:t>Song, cheer or other activity</a:t>
            </a:r>
          </a:p>
          <a:p>
            <a:pPr lvl="1"/>
            <a:r>
              <a:rPr lang="en-US" dirty="0"/>
              <a:t>Change the room layout/format</a:t>
            </a:r>
          </a:p>
          <a:p>
            <a:pPr lvl="1"/>
            <a:r>
              <a:rPr lang="en-US" dirty="0"/>
              <a:t>Change the presentation style</a:t>
            </a:r>
          </a:p>
          <a:p>
            <a:pPr lvl="1"/>
            <a:r>
              <a:rPr lang="en-US" dirty="0"/>
              <a:t>Call upon the disruptive personality (non-confrontational)</a:t>
            </a:r>
          </a:p>
          <a:p>
            <a:endParaRPr lang="en-US" dirty="0"/>
          </a:p>
        </p:txBody>
      </p:sp>
    </p:spTree>
    <p:extLst>
      <p:ext uri="{BB962C8B-B14F-4D97-AF65-F5344CB8AC3E}">
        <p14:creationId xmlns:p14="http://schemas.microsoft.com/office/powerpoint/2010/main" val="304300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Group Dynamics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As a Presenter, how can you change the group dynamics?</a:t>
            </a:r>
          </a:p>
          <a:p>
            <a:pPr lvl="1"/>
            <a:r>
              <a:rPr lang="en-US" dirty="0"/>
              <a:t>Take a break</a:t>
            </a:r>
          </a:p>
          <a:p>
            <a:pPr lvl="1"/>
            <a:r>
              <a:rPr lang="en-US" dirty="0"/>
              <a:t>Song, cheer or other activity</a:t>
            </a:r>
          </a:p>
          <a:p>
            <a:pPr lvl="1"/>
            <a:r>
              <a:rPr lang="en-US" dirty="0"/>
              <a:t>Change the room layout/format</a:t>
            </a:r>
          </a:p>
          <a:p>
            <a:pPr lvl="1"/>
            <a:r>
              <a:rPr lang="en-US" dirty="0"/>
              <a:t>Change the presentation style </a:t>
            </a:r>
          </a:p>
          <a:p>
            <a:pPr lvl="1"/>
            <a:r>
              <a:rPr lang="en-US" dirty="0"/>
              <a:t>Call upon the disruptive personality (non-confrontational)</a:t>
            </a:r>
          </a:p>
          <a:p>
            <a:pPr lvl="1"/>
            <a:r>
              <a:rPr lang="en-US" dirty="0"/>
              <a:t>Discuss how everyone will participate before others repeat</a:t>
            </a:r>
          </a:p>
          <a:p>
            <a:endParaRPr lang="en-US" dirty="0"/>
          </a:p>
        </p:txBody>
      </p:sp>
    </p:spTree>
    <p:extLst>
      <p:ext uri="{BB962C8B-B14F-4D97-AF65-F5344CB8AC3E}">
        <p14:creationId xmlns:p14="http://schemas.microsoft.com/office/powerpoint/2010/main" val="2167789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Group Dynamics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As a Presenter, how can you change the group dynamics?</a:t>
            </a:r>
          </a:p>
          <a:p>
            <a:pPr lvl="1"/>
            <a:r>
              <a:rPr lang="en-US" dirty="0"/>
              <a:t>Take a break</a:t>
            </a:r>
          </a:p>
          <a:p>
            <a:pPr lvl="1"/>
            <a:r>
              <a:rPr lang="en-US" dirty="0"/>
              <a:t>Song, cheer or other activity</a:t>
            </a:r>
          </a:p>
          <a:p>
            <a:pPr lvl="1"/>
            <a:r>
              <a:rPr lang="en-US" dirty="0"/>
              <a:t>Change the room layout/format</a:t>
            </a:r>
          </a:p>
          <a:p>
            <a:pPr lvl="1"/>
            <a:r>
              <a:rPr lang="en-US" dirty="0"/>
              <a:t>Change the presentation style </a:t>
            </a:r>
          </a:p>
          <a:p>
            <a:pPr lvl="1"/>
            <a:r>
              <a:rPr lang="en-US" dirty="0"/>
              <a:t>Call upon the disruptive personality (non-confrontational)</a:t>
            </a:r>
          </a:p>
          <a:p>
            <a:pPr lvl="1"/>
            <a:r>
              <a:rPr lang="en-US" dirty="0"/>
              <a:t>Discuss how everyone will participate before others repeat</a:t>
            </a:r>
          </a:p>
          <a:p>
            <a:pPr lvl="1"/>
            <a:r>
              <a:rPr lang="en-US" dirty="0"/>
              <a:t>Call out disruptive personality (directly, last step effort)</a:t>
            </a:r>
          </a:p>
          <a:p>
            <a:endParaRPr lang="en-US" dirty="0"/>
          </a:p>
        </p:txBody>
      </p:sp>
    </p:spTree>
    <p:extLst>
      <p:ext uri="{BB962C8B-B14F-4D97-AF65-F5344CB8AC3E}">
        <p14:creationId xmlns:p14="http://schemas.microsoft.com/office/powerpoint/2010/main" val="1876210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Group Dynamics</a:t>
            </a:r>
          </a:p>
        </p:txBody>
      </p:sp>
      <p:sp>
        <p:nvSpPr>
          <p:cNvPr id="3" name="Content Placeholder 2"/>
          <p:cNvSpPr>
            <a:spLocks noGrp="1"/>
          </p:cNvSpPr>
          <p:nvPr>
            <p:ph idx="1"/>
          </p:nvPr>
        </p:nvSpPr>
        <p:spPr/>
        <p:txBody>
          <a:bodyPr/>
          <a:lstStyle/>
          <a:p>
            <a:pPr marL="0" indent="0">
              <a:buNone/>
            </a:pPr>
            <a:r>
              <a:rPr lang="en-US" dirty="0"/>
              <a:t>Other ideas?</a:t>
            </a:r>
          </a:p>
          <a:p>
            <a:endParaRPr lang="en-US" dirty="0"/>
          </a:p>
        </p:txBody>
      </p:sp>
    </p:spTree>
    <p:extLst>
      <p:ext uri="{BB962C8B-B14F-4D97-AF65-F5344CB8AC3E}">
        <p14:creationId xmlns:p14="http://schemas.microsoft.com/office/powerpoint/2010/main" val="3902886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pPr marL="0" indent="0">
              <a:buNone/>
            </a:pPr>
            <a:r>
              <a:rPr lang="en-US" dirty="0" smtClean="0"/>
              <a:t>(Start setup for presentations during break)</a:t>
            </a:r>
            <a:endParaRPr lang="en-US" dirty="0"/>
          </a:p>
        </p:txBody>
      </p:sp>
    </p:spTree>
    <p:extLst>
      <p:ext uri="{BB962C8B-B14F-4D97-AF65-F5344CB8AC3E}">
        <p14:creationId xmlns:p14="http://schemas.microsoft.com/office/powerpoint/2010/main" val="3735508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Presentations</a:t>
            </a:r>
            <a:endParaRPr lang="en-US" dirty="0"/>
          </a:p>
        </p:txBody>
      </p:sp>
      <p:sp>
        <p:nvSpPr>
          <p:cNvPr id="3" name="Content Placeholder 2"/>
          <p:cNvSpPr>
            <a:spLocks noGrp="1"/>
          </p:cNvSpPr>
          <p:nvPr>
            <p:ph idx="1"/>
          </p:nvPr>
        </p:nvSpPr>
        <p:spPr/>
        <p:txBody>
          <a:bodyPr/>
          <a:lstStyle/>
          <a:p>
            <a:pPr marL="0" indent="0">
              <a:buNone/>
            </a:pPr>
            <a:r>
              <a:rPr lang="en-US" dirty="0"/>
              <a:t>Everyone gives a 2-3 minute presentation on a topic of their choice</a:t>
            </a:r>
          </a:p>
          <a:p>
            <a:endParaRPr lang="en-US" dirty="0"/>
          </a:p>
        </p:txBody>
      </p:sp>
    </p:spTree>
    <p:extLst>
      <p:ext uri="{BB962C8B-B14F-4D97-AF65-F5344CB8AC3E}">
        <p14:creationId xmlns:p14="http://schemas.microsoft.com/office/powerpoint/2010/main" val="24448686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Experience</a:t>
            </a:r>
            <a:endParaRPr lang="en-US" dirty="0"/>
          </a:p>
        </p:txBody>
      </p:sp>
      <p:sp>
        <p:nvSpPr>
          <p:cNvPr id="3" name="Content Placeholder 2"/>
          <p:cNvSpPr>
            <a:spLocks noGrp="1"/>
          </p:cNvSpPr>
          <p:nvPr>
            <p:ph idx="1"/>
          </p:nvPr>
        </p:nvSpPr>
        <p:spPr/>
        <p:txBody>
          <a:bodyPr/>
          <a:lstStyle/>
          <a:p>
            <a:pPr marL="0" indent="0">
              <a:buNone/>
            </a:pPr>
            <a:r>
              <a:rPr lang="en-US" dirty="0"/>
              <a:t>General Observations and Comments?</a:t>
            </a:r>
          </a:p>
          <a:p>
            <a:pPr lvl="1"/>
            <a:r>
              <a:rPr lang="en-US" dirty="0"/>
              <a:t>What was done well?</a:t>
            </a:r>
          </a:p>
          <a:p>
            <a:pPr lvl="1"/>
            <a:r>
              <a:rPr lang="en-US" dirty="0"/>
              <a:t>Constructive feedback?</a:t>
            </a:r>
          </a:p>
          <a:p>
            <a:pPr lvl="1"/>
            <a:r>
              <a:rPr lang="en-US" dirty="0"/>
              <a:t>What didn’t work well? Why?</a:t>
            </a:r>
          </a:p>
          <a:p>
            <a:endParaRPr lang="en-US" dirty="0"/>
          </a:p>
        </p:txBody>
      </p:sp>
    </p:spTree>
    <p:extLst>
      <p:ext uri="{BB962C8B-B14F-4D97-AF65-F5344CB8AC3E}">
        <p14:creationId xmlns:p14="http://schemas.microsoft.com/office/powerpoint/2010/main" val="3889711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your Ripple</a:t>
            </a:r>
          </a:p>
        </p:txBody>
      </p:sp>
      <p:sp>
        <p:nvSpPr>
          <p:cNvPr id="3" name="Content Placeholder 2"/>
          <p:cNvSpPr>
            <a:spLocks noGrp="1"/>
          </p:cNvSpPr>
          <p:nvPr>
            <p:ph idx="1"/>
          </p:nvPr>
        </p:nvSpPr>
        <p:spPr/>
        <p:txBody>
          <a:bodyPr/>
          <a:lstStyle/>
          <a:p>
            <a:pPr marL="0" indent="0">
              <a:buNone/>
            </a:pPr>
            <a:r>
              <a:rPr lang="en-US" dirty="0"/>
              <a:t>Develop your personal action plan</a:t>
            </a:r>
          </a:p>
          <a:p>
            <a:endParaRPr lang="en-US" dirty="0"/>
          </a:p>
          <a:p>
            <a:pPr marL="0" indent="0">
              <a:buNone/>
            </a:pPr>
            <a:r>
              <a:rPr lang="en-US" i="1" dirty="0"/>
              <a:t>Do or do not, there is no try.  - Yoda</a:t>
            </a:r>
          </a:p>
          <a:p>
            <a:endParaRPr lang="en-US" dirty="0"/>
          </a:p>
        </p:txBody>
      </p:sp>
    </p:spTree>
    <p:extLst>
      <p:ext uri="{BB962C8B-B14F-4D97-AF65-F5344CB8AC3E}">
        <p14:creationId xmlns:p14="http://schemas.microsoft.com/office/powerpoint/2010/main" val="22884082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Discussion</a:t>
            </a:r>
          </a:p>
        </p:txBody>
      </p:sp>
      <p:sp>
        <p:nvSpPr>
          <p:cNvPr id="3" name="Content Placeholder 2"/>
          <p:cNvSpPr>
            <a:spLocks noGrp="1"/>
          </p:cNvSpPr>
          <p:nvPr>
            <p:ph idx="1"/>
          </p:nvPr>
        </p:nvSpPr>
        <p:spPr/>
        <p:txBody>
          <a:bodyPr/>
          <a:lstStyle/>
          <a:p>
            <a:r>
              <a:rPr lang="en-US" dirty="0"/>
              <a:t>Day 1: Plan</a:t>
            </a:r>
          </a:p>
          <a:p>
            <a:r>
              <a:rPr lang="en-US" dirty="0"/>
              <a:t>Day 2: Develop</a:t>
            </a:r>
          </a:p>
          <a:p>
            <a:r>
              <a:rPr lang="en-US" dirty="0"/>
              <a:t>Day 3: Deliver</a:t>
            </a:r>
          </a:p>
          <a:p>
            <a:endParaRPr lang="en-US" dirty="0"/>
          </a:p>
        </p:txBody>
      </p:sp>
    </p:spTree>
    <p:extLst>
      <p:ext uri="{BB962C8B-B14F-4D97-AF65-F5344CB8AC3E}">
        <p14:creationId xmlns:p14="http://schemas.microsoft.com/office/powerpoint/2010/main" val="262615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a:t>
            </a:r>
            <a:endParaRPr lang="en-US" dirty="0"/>
          </a:p>
        </p:txBody>
      </p:sp>
      <p:sp>
        <p:nvSpPr>
          <p:cNvPr id="3" name="Content Placeholder 2"/>
          <p:cNvSpPr>
            <a:spLocks noGrp="1"/>
          </p:cNvSpPr>
          <p:nvPr>
            <p:ph idx="1"/>
          </p:nvPr>
        </p:nvSpPr>
        <p:spPr/>
        <p:txBody>
          <a:bodyPr/>
          <a:lstStyle/>
          <a:p>
            <a:r>
              <a:rPr lang="en-US" dirty="0" smtClean="0"/>
              <a:t>Goals of ice breakers</a:t>
            </a:r>
          </a:p>
          <a:p>
            <a:pPr lvl="1"/>
            <a:r>
              <a:rPr lang="en-US" dirty="0" smtClean="0"/>
              <a:t>Learn names</a:t>
            </a:r>
          </a:p>
          <a:p>
            <a:pPr lvl="1"/>
            <a:r>
              <a:rPr lang="en-US" dirty="0" smtClean="0"/>
              <a:t>Learn something about people</a:t>
            </a:r>
          </a:p>
          <a:p>
            <a:pPr lvl="1"/>
            <a:r>
              <a:rPr lang="en-US" dirty="0" smtClean="0"/>
              <a:t>Find commonality of purpose</a:t>
            </a:r>
          </a:p>
          <a:p>
            <a:r>
              <a:rPr lang="en-US" dirty="0" smtClean="0"/>
              <a:t>Group Meeting Sparklers is a resource</a:t>
            </a:r>
          </a:p>
          <a:p>
            <a:r>
              <a:rPr lang="en-US" dirty="0" smtClean="0"/>
              <a:t>Practice (these or others)</a:t>
            </a:r>
          </a:p>
          <a:p>
            <a:pPr lvl="1"/>
            <a:r>
              <a:rPr lang="en-US" dirty="0" smtClean="0"/>
              <a:t>Merge Sort Name Game</a:t>
            </a:r>
          </a:p>
          <a:p>
            <a:pPr lvl="1"/>
            <a:r>
              <a:rPr lang="en-US" dirty="0" smtClean="0"/>
              <a:t>Adjective-Noun Name Game</a:t>
            </a:r>
          </a:p>
          <a:p>
            <a:pPr lvl="1"/>
            <a:endParaRPr lang="en-US" dirty="0"/>
          </a:p>
        </p:txBody>
      </p:sp>
    </p:spTree>
    <p:extLst>
      <p:ext uri="{BB962C8B-B14F-4D97-AF65-F5344CB8AC3E}">
        <p14:creationId xmlns:p14="http://schemas.microsoft.com/office/powerpoint/2010/main" val="28550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a:t>Please complete the cell evaluation</a:t>
            </a:r>
          </a:p>
          <a:p>
            <a:endParaRPr lang="en-US" dirty="0"/>
          </a:p>
          <a:p>
            <a:endParaRPr lang="en-US" dirty="0"/>
          </a:p>
          <a:p>
            <a:r>
              <a:rPr lang="en-US" dirty="0"/>
              <a:t>Thank You, and safe travels home!</a:t>
            </a:r>
          </a:p>
          <a:p>
            <a:endParaRPr lang="en-US" dirty="0"/>
          </a:p>
        </p:txBody>
      </p:sp>
    </p:spTree>
    <p:extLst>
      <p:ext uri="{BB962C8B-B14F-4D97-AF65-F5344CB8AC3E}">
        <p14:creationId xmlns:p14="http://schemas.microsoft.com/office/powerpoint/2010/main" val="784143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For Training Resources and More Information Visit:</a:t>
            </a:r>
            <a:endParaRPr lang="en-US" dirty="0"/>
          </a:p>
        </p:txBody>
      </p:sp>
      <p:sp>
        <p:nvSpPr>
          <p:cNvPr id="3" name="Subtitle 2"/>
          <p:cNvSpPr>
            <a:spLocks noGrp="1"/>
          </p:cNvSpPr>
          <p:nvPr>
            <p:ph type="subTitle" idx="1"/>
          </p:nvPr>
        </p:nvSpPr>
        <p:spPr/>
        <p:txBody>
          <a:bodyPr/>
          <a:lstStyle/>
          <a:p>
            <a:r>
              <a:rPr lang="en-US" dirty="0">
                <a:solidFill>
                  <a:schemeClr val="tx1"/>
                </a:solidFill>
              </a:rPr>
              <a:t>http://training.oa-bsa.org/noac2015</a:t>
            </a:r>
          </a:p>
        </p:txBody>
      </p:sp>
    </p:spTree>
    <p:extLst>
      <p:ext uri="{BB962C8B-B14F-4D97-AF65-F5344CB8AC3E}">
        <p14:creationId xmlns:p14="http://schemas.microsoft.com/office/powerpoint/2010/main" val="427812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Planning Your Training</a:t>
            </a:r>
            <a:endParaRPr lang="en-US" dirty="0"/>
          </a:p>
        </p:txBody>
      </p:sp>
      <p:sp>
        <p:nvSpPr>
          <p:cNvPr id="3" name="Content Placeholder 2"/>
          <p:cNvSpPr>
            <a:spLocks noGrp="1"/>
          </p:cNvSpPr>
          <p:nvPr>
            <p:ph idx="1"/>
          </p:nvPr>
        </p:nvSpPr>
        <p:spPr/>
        <p:txBody>
          <a:bodyPr/>
          <a:lstStyle/>
          <a:p>
            <a:r>
              <a:rPr lang="en-US" dirty="0" smtClean="0"/>
              <a:t>What is Training?</a:t>
            </a:r>
          </a:p>
          <a:p>
            <a:r>
              <a:rPr lang="en-US" dirty="0" smtClean="0"/>
              <a:t>Deciding on Topics</a:t>
            </a:r>
          </a:p>
          <a:p>
            <a:r>
              <a:rPr lang="en-US" dirty="0" smtClean="0"/>
              <a:t>Evaluation</a:t>
            </a:r>
          </a:p>
          <a:p>
            <a:r>
              <a:rPr lang="en-US" dirty="0" smtClean="0"/>
              <a:t>Group Size and Methods</a:t>
            </a:r>
          </a:p>
          <a:p>
            <a:r>
              <a:rPr lang="en-US" dirty="0" smtClean="0"/>
              <a:t>Building Your Training Team</a:t>
            </a:r>
          </a:p>
          <a:p>
            <a:r>
              <a:rPr lang="en-US" dirty="0" smtClean="0"/>
              <a:t>Identifying Resources</a:t>
            </a:r>
          </a:p>
          <a:p>
            <a:pPr lvl="1"/>
            <a:r>
              <a:rPr lang="en-US" dirty="0" smtClean="0"/>
              <a:t>People as well as Materials</a:t>
            </a:r>
            <a:endParaRPr lang="en-US" dirty="0"/>
          </a:p>
        </p:txBody>
      </p:sp>
    </p:spTree>
    <p:extLst>
      <p:ext uri="{BB962C8B-B14F-4D97-AF65-F5344CB8AC3E}">
        <p14:creationId xmlns:p14="http://schemas.microsoft.com/office/powerpoint/2010/main" val="477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Training?</a:t>
            </a:r>
            <a:endParaRPr lang="en-US" dirty="0"/>
          </a:p>
        </p:txBody>
      </p:sp>
      <p:sp>
        <p:nvSpPr>
          <p:cNvPr id="3" name="Content Placeholder 2"/>
          <p:cNvSpPr>
            <a:spLocks noGrp="1"/>
          </p:cNvSpPr>
          <p:nvPr>
            <p:ph idx="1"/>
          </p:nvPr>
        </p:nvSpPr>
        <p:spPr/>
        <p:txBody>
          <a:bodyPr/>
          <a:lstStyle/>
          <a:p>
            <a:r>
              <a:rPr lang="en-US" i="1" dirty="0" smtClean="0"/>
              <a:t>Brainstorm technique</a:t>
            </a:r>
          </a:p>
          <a:p>
            <a:pPr lvl="1"/>
            <a:r>
              <a:rPr lang="en-US" i="1" dirty="0" smtClean="0"/>
              <a:t>Record all suggestions</a:t>
            </a:r>
          </a:p>
          <a:p>
            <a:pPr lvl="1"/>
            <a:r>
              <a:rPr lang="en-US" i="1" dirty="0" smtClean="0"/>
              <a:t>Trim later (or not)</a:t>
            </a:r>
          </a:p>
          <a:p>
            <a:pPr lvl="1"/>
            <a:r>
              <a:rPr lang="en-US" i="1" dirty="0" smtClean="0"/>
              <a:t>Scribe </a:t>
            </a:r>
            <a:endParaRPr lang="en-US" i="1" dirty="0"/>
          </a:p>
          <a:p>
            <a:pPr lvl="2"/>
            <a:r>
              <a:rPr lang="en-US" i="1" dirty="0" smtClean="0"/>
              <a:t>good handwriting </a:t>
            </a:r>
          </a:p>
          <a:p>
            <a:pPr lvl="2"/>
            <a:r>
              <a:rPr lang="en-US" i="1" dirty="0" smtClean="0"/>
              <a:t>written large enough</a:t>
            </a:r>
          </a:p>
          <a:p>
            <a:pPr lvl="2"/>
            <a:endParaRPr lang="en-US" i="1" dirty="0" smtClean="0"/>
          </a:p>
          <a:p>
            <a:r>
              <a:rPr lang="en-US"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Go ... </a:t>
            </a:r>
            <a:endParaRPr lang="en-US" dirty="0"/>
          </a:p>
        </p:txBody>
      </p:sp>
    </p:spTree>
    <p:extLst>
      <p:ext uri="{BB962C8B-B14F-4D97-AF65-F5344CB8AC3E}">
        <p14:creationId xmlns:p14="http://schemas.microsoft.com/office/powerpoint/2010/main" val="334791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AC_Powerpoint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NOAC_Powerpoint_Blue.potx</Template>
  <TotalTime>665</TotalTime>
  <Words>3326</Words>
  <Application>Microsoft Office PowerPoint</Application>
  <PresentationFormat>On-screen Show (4:3)</PresentationFormat>
  <Paragraphs>694</Paragraphs>
  <Slides>71</Slides>
  <Notes>45</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NOAC_Powerpoint_Blue</vt:lpstr>
      <vt:lpstr>Train the Trainer</vt:lpstr>
      <vt:lpstr>Opening</vt:lpstr>
      <vt:lpstr>Staff</vt:lpstr>
      <vt:lpstr>Objectives</vt:lpstr>
      <vt:lpstr>Schedule</vt:lpstr>
      <vt:lpstr>Participant Presentations</vt:lpstr>
      <vt:lpstr>Ice Breaker</vt:lpstr>
      <vt:lpstr>Day 1: Planning Your Training</vt:lpstr>
      <vt:lpstr>What is Training?</vt:lpstr>
      <vt:lpstr>Deciding on Topics</vt:lpstr>
      <vt:lpstr>Things to Consider when  Choosing Topics (1)</vt:lpstr>
      <vt:lpstr>Things to Consider when  Choosing Topics (2)</vt:lpstr>
      <vt:lpstr>Evaluation</vt:lpstr>
      <vt:lpstr>Start-Stop-Continue</vt:lpstr>
      <vt:lpstr>Break</vt:lpstr>
      <vt:lpstr>Group Size and Methods</vt:lpstr>
      <vt:lpstr>Group Size</vt:lpstr>
      <vt:lpstr>Methods</vt:lpstr>
      <vt:lpstr>Which Method Works Best?</vt:lpstr>
      <vt:lpstr>Building Training Team</vt:lpstr>
      <vt:lpstr>Break</vt:lpstr>
      <vt:lpstr>Identifying Resources</vt:lpstr>
      <vt:lpstr>Summary and Wrap-up</vt:lpstr>
      <vt:lpstr>Train the Trainer</vt:lpstr>
      <vt:lpstr>Objectives</vt:lpstr>
      <vt:lpstr>How People Learn</vt:lpstr>
      <vt:lpstr>Training Tools</vt:lpstr>
      <vt:lpstr>Types Of Delivery</vt:lpstr>
      <vt:lpstr>Types Of Delivery</vt:lpstr>
      <vt:lpstr>Types Of Delivery</vt:lpstr>
      <vt:lpstr>Types of Delivery</vt:lpstr>
      <vt:lpstr>Types of Delivery</vt:lpstr>
      <vt:lpstr>PowerPoint Presentation</vt:lpstr>
      <vt:lpstr>Presentation Media</vt:lpstr>
      <vt:lpstr>PowerPoint</vt:lpstr>
      <vt:lpstr>PowerPoint Purposes</vt:lpstr>
      <vt:lpstr>PowerPoint Mistakes</vt:lpstr>
      <vt:lpstr>PowerPoint Presentation</vt:lpstr>
      <vt:lpstr>PowerPoint Presentation</vt:lpstr>
      <vt:lpstr>PowerPoint Presentation</vt:lpstr>
      <vt:lpstr>PowerPoint Presentation</vt:lpstr>
      <vt:lpstr>Trainer’s Recognition</vt:lpstr>
      <vt:lpstr>Trainer’s Recognition</vt:lpstr>
      <vt:lpstr>Presentation Media</vt:lpstr>
      <vt:lpstr>Time Management</vt:lpstr>
      <vt:lpstr>Syllabus Development</vt:lpstr>
      <vt:lpstr>Building Your Own Syllabus</vt:lpstr>
      <vt:lpstr>Finalize The Syllabus</vt:lpstr>
      <vt:lpstr>Buzz Groups</vt:lpstr>
      <vt:lpstr>Preparing And Practicing</vt:lpstr>
      <vt:lpstr>Practice</vt:lpstr>
      <vt:lpstr>Summary and Assignments</vt:lpstr>
      <vt:lpstr>Train the Trainer</vt:lpstr>
      <vt:lpstr>Managing Group Behavior</vt:lpstr>
      <vt:lpstr>Types of Disruptive Behavior</vt:lpstr>
      <vt:lpstr>Changing Group Dynamics</vt:lpstr>
      <vt:lpstr>Changing Group Dynamics</vt:lpstr>
      <vt:lpstr>Changing Group Dynamics</vt:lpstr>
      <vt:lpstr>Changing Group Dynamics</vt:lpstr>
      <vt:lpstr>Changing Group Dynamics</vt:lpstr>
      <vt:lpstr>Changing Group Dynamics</vt:lpstr>
      <vt:lpstr>Changing Group Dynamics</vt:lpstr>
      <vt:lpstr>Changing Group Dynamics</vt:lpstr>
      <vt:lpstr>Changing Group Dynamics</vt:lpstr>
      <vt:lpstr>Break</vt:lpstr>
      <vt:lpstr>Participant Presentations</vt:lpstr>
      <vt:lpstr>Learning from Experience</vt:lpstr>
      <vt:lpstr>Creating your Ripple</vt:lpstr>
      <vt:lpstr>Review and Discussion</vt:lpstr>
      <vt:lpstr>Evaluation</vt:lpstr>
      <vt:lpstr>For Training Resources and More Information Visit: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DeSocio</dc:creator>
  <cp:lastModifiedBy>Jake Torpey</cp:lastModifiedBy>
  <cp:revision>52</cp:revision>
  <cp:lastPrinted>2015-05-21T13:08:59Z</cp:lastPrinted>
  <dcterms:created xsi:type="dcterms:W3CDTF">2015-04-30T07:02:15Z</dcterms:created>
  <dcterms:modified xsi:type="dcterms:W3CDTF">2015-07-13T15:47:24Z</dcterms:modified>
</cp:coreProperties>
</file>