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Quintessential" panose="020B060402020202020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0100" y="2282823"/>
            <a:ext cx="7772400" cy="1144087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0100" y="3641224"/>
            <a:ext cx="7772400" cy="482099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00100" y="3429000"/>
            <a:ext cx="7772400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49" y="5857875"/>
            <a:ext cx="4075651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839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00013"/>
            <a:ext cx="1700213" cy="896769"/>
          </a:xfrm>
          <a:prstGeom prst="rect">
            <a:avLst/>
          </a:prstGeom>
          <a:solidFill>
            <a:srgbClr val="E42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599" cy="74945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128"/>
            <a:ext cx="8229600" cy="4392035"/>
          </a:xfrm>
        </p:spPr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2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1900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images.google.com/imgres?imgurl=http://osaka70.site.ne.jp/e/badge/usa-b5.jpg&amp;imgrefurl=http://osaka70.site.ne.jp/e/badge/usa-b.html&amp;h=200&amp;w=180&amp;sz=25&amp;tbnid=UIrhEOH7XncJ:&amp;tbnh=98&amp;tbnw=89&amp;start=15&amp;prev=/images?q%3DStar%2BScout%26hl%3Den%26lr%3D%26sa%3DG" TargetMode="External"/><Relationship Id="rId7" Type="http://schemas.openxmlformats.org/officeDocument/2006/relationships/hyperlink" Target="http://images.google.com/imgres?imgurl=http://www.usscouts.org/advance/Images/Boyscout/Eagle.gif&amp;imgrefurl=http://www.usscouts.org/advance/boyscout/bsrank7.html&amp;h=241&amp;w=200&amp;sz=38&amp;tbnid=0kGq7LvOy9MJ:&amp;tbnh=104&amp;tbnw=87&amp;start=12&amp;prev=/images?q%3DStar%2BScout%26hl%3Den%26lr%3D%26sa%3D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images.google.com/imgres?imgurl=http://osaka70.site.ne.jp/e/badge/usa-b4.jpg&amp;imgrefurl=http://osaka70.site.ne.jp/e/badge/usa-b.html&amp;h=200&amp;w=180&amp;sz=22&amp;tbnid=i6yrJQs3O3UJ:&amp;tbnh=98&amp;tbnw=89&amp;start=16&amp;prev=/images?q%3DStar%2BScout%26hl%3Den%26lr%3D%26sa%3D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hyperlink" Target="http://images.google.com/imgres?imgurl=http://www.bsa.net/ca/t489/art/p_1stclass.jpg&amp;imgrefurl=http://www.bsa.net/ca/t489/court.html&amp;h=207&amp;w=165&amp;sz=20&amp;tbnid=LQSDNnIC1ikJ:&amp;tbnh=99&amp;tbnw=79&amp;start=15&amp;prev=/images?q%3DFirst%2BClass%2BScout%26hl%3Den%26lr%3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948" y="2182491"/>
            <a:ext cx="8679766" cy="963612"/>
          </a:xfrm>
        </p:spPr>
        <p:txBody>
          <a:bodyPr>
            <a:normAutofit fontScale="90000"/>
          </a:bodyPr>
          <a:lstStyle/>
          <a:p>
            <a:r>
              <a:rPr lang="en-US" dirty="0"/>
              <a:t>Unit Relations</a:t>
            </a:r>
            <a:br>
              <a:rPr lang="en-US" dirty="0"/>
            </a:br>
            <a:r>
              <a:rPr lang="en-US" sz="3600" dirty="0"/>
              <a:t>A Guide to Effective Local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726951"/>
            <a:ext cx="7772400" cy="4820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Lodge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8258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Administration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Up to date rosters</a:t>
            </a: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Calendar schedules 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BCB938-685E-4DC7-BDED-FB8951E8A65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Communication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Museo Sans 300" panose="02000000000000000000" pitchFamily="50" charset="0"/>
                <a:sym typeface="Helvetica Neue"/>
              </a:rPr>
              <a:t>Mailing/Giving out registration forms</a:t>
            </a:r>
          </a:p>
          <a:p>
            <a:pPr>
              <a:spcBef>
                <a:spcPts val="480"/>
              </a:spcBef>
              <a:buSzPct val="100000"/>
              <a:buFont typeface="Arial" panose="020B0604020202020204" pitchFamily="34" charset="0"/>
              <a:buChar char="•"/>
            </a:pPr>
            <a:endParaRPr sz="2400" b="1" dirty="0">
              <a:latin typeface="Museo Sans 300" panose="02000000000000000000" pitchFamily="50" charset="0"/>
              <a:sym typeface="Helvetica Neue"/>
            </a:endParaRPr>
          </a:p>
          <a:p>
            <a:pPr>
              <a:spcBef>
                <a:spcPts val="48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Museo Sans 300" panose="02000000000000000000" pitchFamily="50" charset="0"/>
                <a:sym typeface="Helvetica Neue"/>
              </a:rPr>
              <a:t>Contact Information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E338B40-63B4-44DB-9B3C-E6A604DD4A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Training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Offer OA Troop </a:t>
            </a:r>
            <a:r>
              <a:rPr lang="en-US" dirty="0">
                <a:latin typeface="Museo Sans 300" panose="02000000000000000000" pitchFamily="50" charset="0"/>
              </a:rPr>
              <a:t>R</a:t>
            </a: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ep </a:t>
            </a:r>
            <a:r>
              <a:rPr lang="en-US" dirty="0">
                <a:latin typeface="Museo Sans 300" panose="02000000000000000000" pitchFamily="50" charset="0"/>
              </a:rPr>
              <a:t>T</a:t>
            </a: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rainings</a:t>
            </a: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Have potential </a:t>
            </a:r>
            <a:r>
              <a:rPr lang="en-US" dirty="0">
                <a:latin typeface="Museo Sans 300" panose="02000000000000000000" pitchFamily="50" charset="0"/>
              </a:rPr>
              <a:t>R</a:t>
            </a: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eps contact </a:t>
            </a:r>
            <a:r>
              <a:rPr lang="en-US" dirty="0">
                <a:latin typeface="Museo Sans 300" panose="02000000000000000000" pitchFamily="50" charset="0"/>
              </a:rPr>
              <a:t>C</a:t>
            </a: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hairman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BF740F-3A22-4D78-B4F6-871FE87A1CC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Recognition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Lodge recognition of the </a:t>
            </a:r>
            <a:r>
              <a:rPr lang="en-US">
                <a:latin typeface="Museo Sans 300" panose="02000000000000000000" pitchFamily="50" charset="0"/>
              </a:rPr>
              <a:t>R</a:t>
            </a:r>
            <a:r>
              <a:rPr lang="en-US" sz="2400" b="1" i="0" u="none" strike="noStrike" cap="none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eps</a:t>
            </a: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400" b="1" i="0" u="none" strike="noStrike" cap="none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i="0" u="none" strike="noStrike" cap="none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Unit recognition of the </a:t>
            </a:r>
            <a:r>
              <a:rPr lang="en-US">
                <a:latin typeface="Museo Sans 300" panose="02000000000000000000" pitchFamily="50" charset="0"/>
              </a:rPr>
              <a:t>R</a:t>
            </a:r>
            <a:r>
              <a:rPr lang="en-US" sz="2400" b="1" i="0" u="none" strike="noStrike" cap="none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eps</a:t>
            </a: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The more recognition gives a sense of accomplishment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8D3BE9-B9E8-4613-963E-5679AAAE0A3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457200" y="2240924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What are some tasks that the OA Troop Representative might perform?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100">
            <a:extLst>
              <a:ext uri="{FF2B5EF4-FFF2-40B4-BE49-F238E27FC236}">
                <a16:creationId xmlns:a16="http://schemas.microsoft.com/office/drawing/2014/main" id="{22452C44-BAE3-48C9-B48E-63C62D5787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9" cy="749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OA Rep Tasks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F790474-09AA-4DEC-8F26-7B7A04862B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idx="1"/>
          </p:nvPr>
        </p:nvSpPr>
        <p:spPr>
          <a:xfrm>
            <a:off x="501650" y="1654516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What are the challenges of implementing the OA Troop/Team Representative program?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Awareness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Unit Leader Buy-In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Recruitment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Communication</a:t>
            </a: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Commitment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100">
            <a:extLst>
              <a:ext uri="{FF2B5EF4-FFF2-40B4-BE49-F238E27FC236}">
                <a16:creationId xmlns:a16="http://schemas.microsoft.com/office/drawing/2014/main" id="{A6A242B9-8D23-48C5-8788-5BBCCE727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9" cy="749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OA Rep Challenges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4E936E1-B2C1-4F0F-9E5F-68B2AD3B54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Awareness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	Heard of the Program?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	Think of any places you have heard it mentioned…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	Lack of Understanding between Unit Leader 			and Lodge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9E1D72D-F8E9-4770-B3FC-A772618B17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Unit Leader Buy In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74700" marR="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Unit-Leader buy in</a:t>
            </a:r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Benefits</a:t>
            </a:r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Need the support of SPL and Unit Leader in order to fulfill the program</a:t>
            </a: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R="0" lvl="0" algn="l" rtl="0">
              <a:spcBef>
                <a:spcPts val="48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04EB502-9841-4A7E-8558-A6FD9A22F0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Recruitment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74700" lvl="1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Conflicting Schedules</a:t>
            </a:r>
          </a:p>
          <a:p>
            <a:pPr marL="774700" lvl="1" indent="-342900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Need for a strong relationships between unit and lodge</a:t>
            </a:r>
          </a:p>
          <a:p>
            <a:pPr lvl="1">
              <a:spcBef>
                <a:spcPts val="400"/>
              </a:spcBef>
              <a:buSzPct val="83333"/>
              <a:buFont typeface="Arial" panose="020B0604020202020204" pitchFamily="34" charset="0"/>
              <a:buChar char="•"/>
            </a:pPr>
            <a:endParaRPr sz="2400" b="0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lvl="1">
              <a:spcBef>
                <a:spcPts val="400"/>
              </a:spcBef>
              <a:buSzPct val="83333"/>
              <a:buFont typeface="Arial" panose="020B0604020202020204" pitchFamily="34" charset="0"/>
              <a:buChar char="•"/>
            </a:pPr>
            <a:endParaRPr sz="2400" b="0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6AD72-7715-480C-9604-416F143481F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Communication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318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100000"/>
              <a:buNone/>
            </a:pPr>
            <a:r>
              <a:rPr lang="en-US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Training</a:t>
            </a:r>
          </a:p>
          <a:p>
            <a:pPr marL="1143000" marR="0" lvl="2" indent="-266700" algn="l" rtl="0">
              <a:spcBef>
                <a:spcPts val="36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Lodge </a:t>
            </a:r>
          </a:p>
          <a:p>
            <a:pPr marL="1143000" marR="0" lvl="2" indent="-266700" algn="l" rtl="0">
              <a:spcBef>
                <a:spcPts val="36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Unit 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5AA3"/>
              </a:buClr>
              <a:buSzPct val="75000"/>
              <a:buFont typeface="Arial"/>
              <a:buNone/>
            </a:pPr>
            <a:endParaRPr sz="24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1E216F7-2529-4750-B6E2-F047A3C84BB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OA Troop</a:t>
            </a:r>
            <a:r>
              <a:rPr lang="en-US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Rep</a:t>
            </a: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Background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idx="1"/>
          </p:nvPr>
        </p:nvSpPr>
        <p:spPr>
          <a:xfrm>
            <a:off x="1146220" y="2034861"/>
            <a:ext cx="6890197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Created in 1999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Shape 73" descr="trprepm2">
            <a:extLst>
              <a:ext uri="{FF2B5EF4-FFF2-40B4-BE49-F238E27FC236}">
                <a16:creationId xmlns:a16="http://schemas.microsoft.com/office/drawing/2014/main" id="{059C83EB-6126-4BF0-8428-113B48B67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534" y="1251375"/>
            <a:ext cx="1396200" cy="1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FE9CCFC-61F4-4E79-9B38-AE2E4AECE3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Commitment 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74700" marR="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Commitment of Communication</a:t>
            </a:r>
          </a:p>
          <a:p>
            <a:pPr marL="774700" marR="0" lvl="1" indent="-342900" algn="l" rtl="0"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Chairmen of Program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8775112-F313-47B1-81B6-14ACFFF3B47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Let’s Play a Game…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idx="1"/>
          </p:nvPr>
        </p:nvSpPr>
        <p:spPr>
          <a:xfrm>
            <a:off x="457199" y="1714150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Team 1: Awareness</a:t>
            </a:r>
            <a:b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</a:br>
            <a:endParaRPr lang="en-US" sz="2400" b="1" i="0" u="none" strike="noStrike" cap="none" dirty="0"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Team 2: Scoutmaster Buy-In and Recruitment</a:t>
            </a:r>
            <a:b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</a:br>
            <a:endParaRPr lang="en-US" sz="2400" b="1" i="0" u="none" strike="noStrike" cap="none" dirty="0"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Team 3: Communication and Commitment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21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233763-6651-4EAE-AF08-D0A006E1E1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Resources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idx="1"/>
          </p:nvPr>
        </p:nvSpPr>
        <p:spPr>
          <a:xfrm>
            <a:off x="1062506" y="1389938"/>
            <a:ext cx="7018986" cy="45125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“Let it be remembered that the Order of the Arrow was created to help the unit – to help it present its membership a better ideal of the inner qualities of the good Scout camper.  Qualities of character, like cheerfulness and service, are hard for a boy or a man to understand in the abstract.  They come easier when seen in human life.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0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000" b="1" i="0" u="none" strike="noStrike" cap="none" dirty="0">
                <a:latin typeface="Museo Sans 300" panose="02000000000000000000" pitchFamily="50" charset="0"/>
                <a:ea typeface="Helvetica Neue"/>
                <a:cs typeface="Helvetica Neue"/>
                <a:sym typeface="Helvetica Neue"/>
              </a:rPr>
              <a:t>Let us realize the significance of the Order in the unit – for the unit is our best hope in Scouting.”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0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22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4264820" y="4869310"/>
            <a:ext cx="32766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Dr. E. </a:t>
            </a:r>
            <a:r>
              <a:rPr lang="en-US" sz="1800" dirty="0" err="1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Urner</a:t>
            </a:r>
            <a:r>
              <a:rPr lang="en-US" sz="1800" dirty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Goodman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4C07CC-F9B4-4818-821E-EB75ECEF76B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4000" b="1" dirty="0">
                <a:latin typeface="Museo Slab 700" panose="02000000000000000000" pitchFamily="50" charset="0"/>
                <a:sym typeface="Helvetica Neue"/>
              </a:rPr>
              <a:t>Resources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xfrm>
            <a:off x="457200" y="2167020"/>
            <a:ext cx="8435974" cy="45111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1400" b="1" i="0" u="none" strike="noStrike" cap="none" dirty="0">
              <a:latin typeface="Museo Sans 300" panose="02000000000000000000" pitchFamily="50" charset="0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Official National Order of the Arrow Web Site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http://www.oa-bsa.org/programs/ttr/ttrintro.htm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OA Troop/Team Representative Support Pak 2001 printing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http://www.oa-bsa.org/programs/ttr/oatrpaktoc.htm</a:t>
            </a:r>
            <a:r>
              <a:rPr lang="en-US" sz="1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4" name="Shape 264" descr="Cover of the  Support Pa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157" y="287600"/>
            <a:ext cx="1588093" cy="2048828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E1D6272-8615-4721-9FAD-E792D4BD868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idx="1"/>
          </p:nvPr>
        </p:nvSpPr>
        <p:spPr>
          <a:xfrm>
            <a:off x="1146220" y="2034861"/>
            <a:ext cx="6890100" cy="42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Created in 1999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First time in the history of the BSA that the Order of the Arrow had a formal role in unit operations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Shape 73" descr="trprep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534" y="1251375"/>
            <a:ext cx="1396200" cy="1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2">
            <a:extLst>
              <a:ext uri="{FF2B5EF4-FFF2-40B4-BE49-F238E27FC236}">
                <a16:creationId xmlns:a16="http://schemas.microsoft.com/office/drawing/2014/main" id="{737C34D4-0529-45AC-94BA-055EE8B263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OA Troop</a:t>
            </a:r>
            <a:r>
              <a:rPr lang="en-US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Rep</a:t>
            </a: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Background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C497BE7-7301-4B9F-9098-427421554AB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idx="1"/>
          </p:nvPr>
        </p:nvSpPr>
        <p:spPr>
          <a:xfrm>
            <a:off x="1146220" y="2034861"/>
            <a:ext cx="6890100" cy="42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Created in 1999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First time in the history of the BSA that the Order of the Arrow had a formal role in unit operations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Official unit leadership position that counts towards rank advancement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Shape 81" descr="trprep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534" y="1251375"/>
            <a:ext cx="1396200" cy="1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2">
            <a:extLst>
              <a:ext uri="{FF2B5EF4-FFF2-40B4-BE49-F238E27FC236}">
                <a16:creationId xmlns:a16="http://schemas.microsoft.com/office/drawing/2014/main" id="{C4CD84DF-9E32-4FF3-A741-C86883DAD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OA Troop</a:t>
            </a:r>
            <a:r>
              <a:rPr lang="en-US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Rep</a:t>
            </a: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Background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0309762-1562-4F01-8E07-A36D39C3C62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idx="1"/>
          </p:nvPr>
        </p:nvSpPr>
        <p:spPr>
          <a:xfrm>
            <a:off x="1146220" y="2034861"/>
            <a:ext cx="6890100" cy="426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Created in 1999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First time in the history of the BSA that the Order of the Arrow had a formal role in unit operations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Official unit leadership position that counts towards rank advancement</a:t>
            </a: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Also a role for an adult Arrowman in the unit to serve as the Representative’s adviser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5AA3"/>
              </a:buClr>
              <a:buSzPct val="100000"/>
              <a:buFont typeface="Arial"/>
              <a:buNone/>
            </a:pPr>
            <a:endParaRPr sz="2400" b="1" i="0" u="none" strike="noStrike" cap="none" dirty="0">
              <a:latin typeface="Museo Sans 300" panose="02000000000000000000" pitchFamily="50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Shape 89" descr="trprep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8534" y="1251375"/>
            <a:ext cx="1396200" cy="13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62">
            <a:extLst>
              <a:ext uri="{FF2B5EF4-FFF2-40B4-BE49-F238E27FC236}">
                <a16:creationId xmlns:a16="http://schemas.microsoft.com/office/drawing/2014/main" id="{A2429030-A869-47AB-8EA4-86EE0B90A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OA Troop</a:t>
            </a:r>
            <a:r>
              <a:rPr lang="en-US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Rep</a:t>
            </a:r>
            <a:r>
              <a:rPr lang="en-US" sz="32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Background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8CCA663-3D39-4DF1-B8A8-4CDF9FF7DCF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xfrm>
            <a:off x="457200" y="2240924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5AA3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What are some tasks that the OA Troop/Team Representative might perform?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hape 62">
            <a:extLst>
              <a:ext uri="{FF2B5EF4-FFF2-40B4-BE49-F238E27FC236}">
                <a16:creationId xmlns:a16="http://schemas.microsoft.com/office/drawing/2014/main" id="{B3198B3B-8E8E-417E-A79D-272D386603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99" cy="7494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OA Troop/Team</a:t>
            </a:r>
            <a:r>
              <a:rPr lang="en-US" sz="4000" dirty="0">
                <a:latin typeface="Museo Slab 700" panose="02000000000000000000" pitchFamily="50" charset="0"/>
                <a:ea typeface="Arial"/>
                <a:cs typeface="Arial"/>
                <a:sym typeface="Arial"/>
              </a:rPr>
              <a:t> Representative</a:t>
            </a:r>
            <a:endParaRPr lang="en-US" sz="4000" b="1" i="0" u="none" strike="noStrike" cap="none" dirty="0">
              <a:latin typeface="Museo Slab 700" panose="02000000000000000000" pitchFamily="50" charset="0"/>
              <a:ea typeface="Arial"/>
              <a:cs typeface="Arial"/>
              <a:sym typeface="Arial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50F1CFE-291A-4A7C-B4A8-E0ACA6A2765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OA Rep Position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604425" y="3044696"/>
            <a:ext cx="4800600" cy="31781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31775" marR="0" lvl="0" indent="-231775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Rank Advancement </a:t>
            </a:r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While a First Class Scout*, serve actively for 4 months in one or more of the following positions of responsibility:</a:t>
            </a:r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Patrol Leader, assistant senior patrol leader, senior patrol leader, troop guide, </a:t>
            </a:r>
            <a:r>
              <a:rPr lang="en-US" sz="1400" b="1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Order of the Arrow troop representative</a:t>
            </a:r>
            <a:r>
              <a:rPr lang="en-US" sz="1400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, den chief, scribe, librarian, historian, quartermaster, bugler, junior assistant Scoutmaster, chaplain aide, or instructor.</a:t>
            </a:r>
          </a:p>
          <a:p>
            <a:pPr marL="231775" marR="0" lvl="0" indent="-231775" algn="l" rtl="0">
              <a:spcBef>
                <a:spcPts val="800"/>
              </a:spcBef>
              <a:spcAft>
                <a:spcPts val="0"/>
              </a:spcAft>
              <a:buSzPct val="25000"/>
              <a:buNone/>
            </a:pPr>
            <a:r>
              <a:rPr lang="en-US" sz="140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* Star and Life Scout requires 6 months of service</a:t>
            </a:r>
          </a:p>
        </p:txBody>
      </p:sp>
      <p:pic>
        <p:nvPicPr>
          <p:cNvPr id="103" name="Shape 103" descr="usa-b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075" y="2381915"/>
            <a:ext cx="968374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 descr="usa-b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786" y="2305715"/>
            <a:ext cx="103822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 descr="Eagle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08786" y="3532187"/>
            <a:ext cx="9556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p_1stclass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91200" y="2274888"/>
            <a:ext cx="850899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678502" y="1326226"/>
            <a:ext cx="3886200" cy="1589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Qualifications</a:t>
            </a:r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Under 18 years old </a:t>
            </a:r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Appointed by SPL/Varsity Team </a:t>
            </a:r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	Captain with SM/Varsity Scout </a:t>
            </a:r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	Coach approval </a:t>
            </a:r>
          </a:p>
          <a:p>
            <a:pPr marL="636588" marR="0" lvl="1" indent="-2809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OA Member in good standing 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278817" y="1289844"/>
            <a:ext cx="3614357" cy="85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7800" marR="0" lvl="0" indent="-1778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i="0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OA Troop/Team Rep reports to:</a:t>
            </a:r>
          </a:p>
          <a:p>
            <a:pPr marL="531813" marR="0" lvl="1" indent="-1762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Assistant Senior Patrol Leader/</a:t>
            </a:r>
            <a:b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 dirty="0">
                <a:solidFill>
                  <a:schemeClr val="dk1"/>
                </a:solidFill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Varsity Team Captain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362733E-088A-4480-9565-8CE8E6B109F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Organization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15" name="Shape 115"/>
          <p:cNvGrpSpPr/>
          <p:nvPr/>
        </p:nvGrpSpPr>
        <p:grpSpPr>
          <a:xfrm>
            <a:off x="2658326" y="1360525"/>
            <a:ext cx="3827345" cy="4964075"/>
            <a:chOff x="851121" y="1489"/>
            <a:chExt cx="3827345" cy="4964075"/>
          </a:xfrm>
        </p:grpSpPr>
        <p:sp>
          <p:nvSpPr>
            <p:cNvPr id="116" name="Shape 116"/>
            <p:cNvSpPr/>
            <p:nvPr/>
          </p:nvSpPr>
          <p:spPr>
            <a:xfrm>
              <a:off x="3479162" y="2744246"/>
              <a:ext cx="156429" cy="196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" name="Shape 117"/>
            <p:cNvSpPr/>
            <p:nvPr/>
          </p:nvSpPr>
          <p:spPr>
            <a:xfrm>
              <a:off x="3479162" y="2744246"/>
              <a:ext cx="156429" cy="1220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8" name="Shape 118"/>
            <p:cNvSpPr/>
            <p:nvPr/>
          </p:nvSpPr>
          <p:spPr>
            <a:xfrm>
              <a:off x="3479162" y="2744246"/>
              <a:ext cx="156429" cy="47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9" name="Shape 119"/>
            <p:cNvSpPr/>
            <p:nvPr/>
          </p:nvSpPr>
          <p:spPr>
            <a:xfrm>
              <a:off x="2634434" y="2003806"/>
              <a:ext cx="1261875" cy="2190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0" name="Shape 120"/>
            <p:cNvSpPr/>
            <p:nvPr/>
          </p:nvSpPr>
          <p:spPr>
            <a:xfrm>
              <a:off x="2217285" y="2744246"/>
              <a:ext cx="156429" cy="196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1" name="Shape 121"/>
            <p:cNvSpPr/>
            <p:nvPr/>
          </p:nvSpPr>
          <p:spPr>
            <a:xfrm>
              <a:off x="2217285" y="2744246"/>
              <a:ext cx="156429" cy="1220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2" name="Shape 122"/>
            <p:cNvSpPr/>
            <p:nvPr/>
          </p:nvSpPr>
          <p:spPr>
            <a:xfrm>
              <a:off x="2217285" y="2744246"/>
              <a:ext cx="156429" cy="47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3" name="Shape 123"/>
            <p:cNvSpPr/>
            <p:nvPr/>
          </p:nvSpPr>
          <p:spPr>
            <a:xfrm>
              <a:off x="2588715" y="2003806"/>
              <a:ext cx="91439" cy="2190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4" name="Shape 124"/>
            <p:cNvSpPr/>
            <p:nvPr/>
          </p:nvSpPr>
          <p:spPr>
            <a:xfrm>
              <a:off x="955409" y="2744246"/>
              <a:ext cx="156429" cy="1960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5" name="Shape 125"/>
            <p:cNvSpPr/>
            <p:nvPr/>
          </p:nvSpPr>
          <p:spPr>
            <a:xfrm>
              <a:off x="955409" y="2744246"/>
              <a:ext cx="156429" cy="12201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6" name="Shape 126"/>
            <p:cNvSpPr/>
            <p:nvPr/>
          </p:nvSpPr>
          <p:spPr>
            <a:xfrm>
              <a:off x="955409" y="2744246"/>
              <a:ext cx="156429" cy="47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19999"/>
                  </a:lnTo>
                  <a:lnTo>
                    <a:pt x="120000" y="119999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Shape 127"/>
            <p:cNvSpPr/>
            <p:nvPr/>
          </p:nvSpPr>
          <p:spPr>
            <a:xfrm>
              <a:off x="1372558" y="2003806"/>
              <a:ext cx="1261875" cy="2190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" name="Shape 128"/>
            <p:cNvSpPr/>
            <p:nvPr/>
          </p:nvSpPr>
          <p:spPr>
            <a:xfrm>
              <a:off x="2588715" y="1263366"/>
              <a:ext cx="91439" cy="2190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9" name="Shape 129"/>
            <p:cNvSpPr/>
            <p:nvPr/>
          </p:nvSpPr>
          <p:spPr>
            <a:xfrm>
              <a:off x="2588715" y="522925"/>
              <a:ext cx="91439" cy="2190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0" name="Shape 130"/>
            <p:cNvSpPr/>
            <p:nvPr/>
          </p:nvSpPr>
          <p:spPr>
            <a:xfrm>
              <a:off x="2112999" y="14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2112999" y="14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Lodge/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Chapter Chief</a:t>
              </a:r>
            </a:p>
          </p:txBody>
        </p:sp>
        <p:sp>
          <p:nvSpPr>
            <p:cNvPr id="132" name="Shape 132"/>
            <p:cNvSpPr/>
            <p:nvPr/>
          </p:nvSpPr>
          <p:spPr>
            <a:xfrm>
              <a:off x="2112999" y="74192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2112999" y="74192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Vice Chief</a:t>
              </a:r>
            </a:p>
          </p:txBody>
        </p:sp>
        <p:sp>
          <p:nvSpPr>
            <p:cNvPr id="134" name="Shape 134"/>
            <p:cNvSpPr/>
            <p:nvPr/>
          </p:nvSpPr>
          <p:spPr>
            <a:xfrm>
              <a:off x="2112999" y="148236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2112999" y="148236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OA Troop/Team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Representative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 dirty="0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Chairman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851121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851121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Liaison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1111841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1111841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1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1111841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1111841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2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1111841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1111841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X</a:t>
              </a:r>
            </a:p>
          </p:txBody>
        </p:sp>
        <p:sp>
          <p:nvSpPr>
            <p:cNvPr id="144" name="Shape 144"/>
            <p:cNvSpPr/>
            <p:nvPr/>
          </p:nvSpPr>
          <p:spPr>
            <a:xfrm>
              <a:off x="2112999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2112999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Liaison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2373716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2373716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3</a:t>
              </a:r>
            </a:p>
          </p:txBody>
        </p:sp>
        <p:sp>
          <p:nvSpPr>
            <p:cNvPr id="148" name="Shape 148"/>
            <p:cNvSpPr/>
            <p:nvPr/>
          </p:nvSpPr>
          <p:spPr>
            <a:xfrm>
              <a:off x="2373716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2373716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4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2373716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x="2373716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Y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3374875" y="222280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x="3374875" y="222280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Liaison</a:t>
              </a:r>
            </a:p>
          </p:txBody>
        </p:sp>
        <p:sp>
          <p:nvSpPr>
            <p:cNvPr id="154" name="Shape 154"/>
            <p:cNvSpPr/>
            <p:nvPr/>
          </p:nvSpPr>
          <p:spPr>
            <a:xfrm>
              <a:off x="3635594" y="296324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55" name="Shape 155"/>
            <p:cNvSpPr txBox="1"/>
            <p:nvPr/>
          </p:nvSpPr>
          <p:spPr>
            <a:xfrm>
              <a:off x="3635594" y="296324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5</a:t>
              </a:r>
            </a:p>
          </p:txBody>
        </p:sp>
        <p:sp>
          <p:nvSpPr>
            <p:cNvPr id="156" name="Shape 156"/>
            <p:cNvSpPr/>
            <p:nvPr/>
          </p:nvSpPr>
          <p:spPr>
            <a:xfrm>
              <a:off x="3635594" y="3703689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3635594" y="3703689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6</a:t>
              </a:r>
            </a:p>
          </p:txBody>
        </p:sp>
        <p:sp>
          <p:nvSpPr>
            <p:cNvPr id="158" name="Shape 158"/>
            <p:cNvSpPr/>
            <p:nvPr/>
          </p:nvSpPr>
          <p:spPr>
            <a:xfrm>
              <a:off x="3635594" y="4444128"/>
              <a:ext cx="1042872" cy="521436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3635594" y="4444128"/>
              <a:ext cx="1042872" cy="521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350" tIns="6350" rIns="6350" bIns="63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1000" b="1" i="1" u="none" strike="noStrike" cap="none">
                  <a:solidFill>
                    <a:schemeClr val="bg1"/>
                  </a:solidFill>
                  <a:latin typeface="Museo Sans 300" panose="02000000000000000000" pitchFamily="50" charset="0"/>
                  <a:ea typeface="Arial"/>
                  <a:cs typeface="Arial"/>
                  <a:sym typeface="Arial"/>
                </a:rPr>
                <a:t>Rep Troop Z</a:t>
              </a:r>
            </a:p>
          </p:txBody>
        </p:sp>
      </p:grpSp>
      <p:sp>
        <p:nvSpPr>
          <p:cNvPr id="49" name="Rectangle 2">
            <a:extLst>
              <a:ext uri="{FF2B5EF4-FFF2-40B4-BE49-F238E27FC236}">
                <a16:creationId xmlns:a16="http://schemas.microsoft.com/office/drawing/2014/main" id="{3ED123FE-C9E3-466F-B2CC-8345085333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 dirty="0">
                <a:latin typeface="Museo Slab 700" panose="02000000000000000000" pitchFamily="50" charset="0"/>
                <a:ea typeface="Helvetica Neue"/>
                <a:cs typeface="Helvetica Neue"/>
                <a:sym typeface="Helvetica Neue"/>
              </a:rPr>
              <a:t>Chapter/Lodge Responsibilities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457200" y="2240924"/>
            <a:ext cx="8229600" cy="426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Administration</a:t>
            </a: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Communication</a:t>
            </a: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Training</a:t>
            </a:r>
          </a:p>
          <a:p>
            <a:pPr marR="0" lvl="0" algn="l" rtl="0">
              <a:spcBef>
                <a:spcPts val="56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>
                <a:latin typeface="Museo Sans 300" panose="02000000000000000000" pitchFamily="50" charset="0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4294967295"/>
          </p:nvPr>
        </p:nvSpPr>
        <p:spPr>
          <a:xfrm>
            <a:off x="8731250" y="6508750"/>
            <a:ext cx="41275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1">
                <a:solidFill>
                  <a:srgbClr val="95B3D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fld>
            <a:endParaRPr lang="en-US" sz="1000" b="1">
              <a:solidFill>
                <a:srgbClr val="95B3D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FE0203-401F-451C-A4FB-09B8E4AA807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Museo Sans 300" pitchFamily="50" charset="0"/>
              </a:rPr>
              <a:t>Lodge Leadership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dgeting for Success 05.31.2017-SF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dgeting for Success 05.31.2017-SFG" id="{03BC6AC2-206B-4CF6-90D0-46731C5DE01E}" vid="{71F59124-9589-47F1-9BD9-66526C1020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Budgeting for Success 05.31.2017-SFG</Template>
  <TotalTime>21</TotalTime>
  <Words>680</Words>
  <Application>Microsoft Office PowerPoint</Application>
  <PresentationFormat>On-screen Show (4:3)</PresentationFormat>
  <Paragraphs>161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Museo Slab 300</vt:lpstr>
      <vt:lpstr>Helvetica Neue</vt:lpstr>
      <vt:lpstr>Quintessential</vt:lpstr>
      <vt:lpstr>Museo Slab 700</vt:lpstr>
      <vt:lpstr>Arial</vt:lpstr>
      <vt:lpstr>Museo Sans 300</vt:lpstr>
      <vt:lpstr>Calibri</vt:lpstr>
      <vt:lpstr>Budgeting for Success 05.31.2017-SFG</vt:lpstr>
      <vt:lpstr>Unit Relations A Guide to Effective Local Program</vt:lpstr>
      <vt:lpstr>OA Troop Rep Background</vt:lpstr>
      <vt:lpstr>OA Troop Rep Background</vt:lpstr>
      <vt:lpstr>OA Troop Rep Background</vt:lpstr>
      <vt:lpstr>OA Troop Rep Background</vt:lpstr>
      <vt:lpstr>OA Troop/Team Representative</vt:lpstr>
      <vt:lpstr>OA Rep Position</vt:lpstr>
      <vt:lpstr>Organization</vt:lpstr>
      <vt:lpstr>Chapter/Lodge Responsibilities</vt:lpstr>
      <vt:lpstr>Administration</vt:lpstr>
      <vt:lpstr>Communication</vt:lpstr>
      <vt:lpstr>Training</vt:lpstr>
      <vt:lpstr>Recognition</vt:lpstr>
      <vt:lpstr>OA Rep Tasks</vt:lpstr>
      <vt:lpstr>OA Rep Challenges</vt:lpstr>
      <vt:lpstr>Awareness</vt:lpstr>
      <vt:lpstr>Unit Leader Buy In</vt:lpstr>
      <vt:lpstr>Recruitment</vt:lpstr>
      <vt:lpstr>Communication</vt:lpstr>
      <vt:lpstr>Commitment </vt:lpstr>
      <vt:lpstr>Let’s Play a Game…</vt:lpstr>
      <vt:lpstr>Resources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Relations A Guide to Effective Local Program</dc:title>
  <dc:creator>Steve</dc:creator>
  <cp:lastModifiedBy>Steve</cp:lastModifiedBy>
  <cp:revision>4</cp:revision>
  <dcterms:modified xsi:type="dcterms:W3CDTF">2017-10-31T18:47:26Z</dcterms:modified>
</cp:coreProperties>
</file>