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20"/>
  </p:handoutMasterIdLst>
  <p:sldIdLst>
    <p:sldId id="256" r:id="rId2"/>
    <p:sldId id="257" r:id="rId3"/>
    <p:sldId id="258" r:id="rId4"/>
    <p:sldId id="259" r:id="rId5"/>
    <p:sldId id="264" r:id="rId6"/>
    <p:sldId id="265" r:id="rId7"/>
    <p:sldId id="274" r:id="rId8"/>
    <p:sldId id="275" r:id="rId9"/>
    <p:sldId id="276" r:id="rId10"/>
    <p:sldId id="277" r:id="rId11"/>
    <p:sldId id="293" r:id="rId12"/>
    <p:sldId id="269" r:id="rId13"/>
    <p:sldId id="287" r:id="rId14"/>
    <p:sldId id="288" r:id="rId15"/>
    <p:sldId id="289" r:id="rId16"/>
    <p:sldId id="290" r:id="rId17"/>
    <p:sldId id="291" r:id="rId18"/>
    <p:sldId id="292"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940" autoAdjust="0"/>
    <p:restoredTop sz="94660"/>
  </p:normalViewPr>
  <p:slideViewPr>
    <p:cSldViewPr snapToGrid="0" snapToObjects="1">
      <p:cViewPr>
        <p:scale>
          <a:sx n="90" d="100"/>
          <a:sy n="90" d="100"/>
        </p:scale>
        <p:origin x="-872" y="-72"/>
      </p:cViewPr>
      <p:guideLst>
        <p:guide orient="horz" pos="2160"/>
        <p:guide pos="2880"/>
      </p:guideLst>
    </p:cSldViewPr>
  </p:slideViewPr>
  <p:notesTextViewPr>
    <p:cViewPr>
      <p:scale>
        <a:sx n="100" d="100"/>
        <a:sy n="100" d="100"/>
      </p:scale>
      <p:origin x="0" y="0"/>
    </p:cViewPr>
  </p:notesTextViewPr>
  <p:sorterViewPr>
    <p:cViewPr>
      <p:scale>
        <a:sx n="124" d="100"/>
        <a:sy n="124"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lgn="ctr"/>
            <a:r>
              <a:rPr lang="en-US" b="1" dirty="0"/>
              <a:t>The Youth to Adult </a:t>
            </a:r>
            <a:r>
              <a:rPr lang="en-US" b="1" dirty="0" smtClean="0"/>
              <a:t>Transition</a:t>
            </a:r>
            <a:endParaRPr lang="en-US" b="1"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lgn="ctr"/>
            <a:r>
              <a:rPr lang="en-US" dirty="0"/>
              <a:t>How to Be a Effective Adviser</a:t>
            </a:r>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NOAC 2015 – </a:t>
            </a:r>
            <a:r>
              <a:rPr lang="en-US" i="1" dirty="0" smtClean="0"/>
              <a:t>It Starts With Us</a:t>
            </a:r>
            <a:endParaRPr lang="en-US" i="1"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r>
              <a:rPr lang="en-US" dirty="0" smtClean="0"/>
              <a:t>Page </a:t>
            </a:r>
            <a:fld id="{EB1E2B0E-1873-9746-AE97-F3714DD052E9}" type="slidenum">
              <a:rPr lang="en-US" smtClean="0"/>
              <a:t>‹#›</a:t>
            </a:fld>
            <a:endParaRPr lang="en-US" dirty="0"/>
          </a:p>
        </p:txBody>
      </p:sp>
    </p:spTree>
    <p:extLst>
      <p:ext uri="{BB962C8B-B14F-4D97-AF65-F5344CB8AC3E}">
        <p14:creationId xmlns:p14="http://schemas.microsoft.com/office/powerpoint/2010/main" val="381183596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987130"/>
            <a:ext cx="7772400" cy="773957"/>
          </a:xfrm>
        </p:spPr>
        <p:txBody>
          <a:bodyPr>
            <a:normAutofit/>
          </a:bodyPr>
          <a:lstStyle>
            <a:lvl1pPr>
              <a:defRPr sz="4000" b="0" i="0">
                <a:latin typeface="Museo Slab 700"/>
                <a:cs typeface="Museo Slab 700"/>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5087801"/>
            <a:ext cx="7772400" cy="660767"/>
          </a:xfrm>
        </p:spPr>
        <p:txBody>
          <a:bodyPr/>
          <a:lstStyle>
            <a:lvl1pPr marL="0" indent="0" algn="ctr">
              <a:buNone/>
              <a:defRPr b="0" i="0">
                <a:solidFill>
                  <a:schemeClr val="tx1">
                    <a:tint val="75000"/>
                  </a:schemeClr>
                </a:solidFill>
                <a:latin typeface="Museo Slab 300"/>
                <a:cs typeface="Museo Slab 30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4943608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0" i="0">
                <a:latin typeface="Museo Slab 700"/>
                <a:cs typeface="Museo Slab 70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b="0" i="0">
                <a:latin typeface="Museo Sans 300"/>
                <a:cs typeface="Museo Sans 300"/>
              </a:defRPr>
            </a:lvl1pPr>
            <a:lvl2pPr>
              <a:defRPr b="0" i="0">
                <a:latin typeface="Museo Sans 300"/>
                <a:cs typeface="Museo Sans 300"/>
              </a:defRPr>
            </a:lvl2pPr>
            <a:lvl3pPr>
              <a:defRPr b="0" i="0">
                <a:latin typeface="Museo Sans 300"/>
                <a:cs typeface="Museo Sans 300"/>
              </a:defRPr>
            </a:lvl3pPr>
            <a:lvl4pPr>
              <a:defRPr b="0" i="0">
                <a:latin typeface="Museo Sans 300"/>
                <a:cs typeface="Museo Sans 300"/>
              </a:defRPr>
            </a:lvl4pPr>
            <a:lvl5pPr>
              <a:defRPr b="0" i="0">
                <a:latin typeface="Museo Sans 300"/>
                <a:cs typeface="Museo Sans 30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73303845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0" i="0">
                <a:latin typeface="Museo Slab 700"/>
                <a:cs typeface="Museo Slab 700"/>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b="0" i="0">
                <a:latin typeface="Museo Sans 300"/>
                <a:cs typeface="Museo Sans 300"/>
              </a:defRPr>
            </a:lvl1pPr>
            <a:lvl2pPr>
              <a:defRPr sz="2400" b="0" i="0">
                <a:latin typeface="Museo Sans 300"/>
                <a:cs typeface="Museo Sans 300"/>
              </a:defRPr>
            </a:lvl2pPr>
            <a:lvl3pPr>
              <a:defRPr sz="2000" b="0" i="0">
                <a:latin typeface="Museo Sans 300"/>
                <a:cs typeface="Museo Sans 300"/>
              </a:defRPr>
            </a:lvl3pPr>
            <a:lvl4pPr>
              <a:defRPr sz="1800" b="0" i="0">
                <a:latin typeface="Museo Sans 300"/>
                <a:cs typeface="Museo Sans 300"/>
              </a:defRPr>
            </a:lvl4pPr>
            <a:lvl5pPr>
              <a:defRPr sz="1800" b="0" i="0">
                <a:latin typeface="Museo Sans 300"/>
                <a:cs typeface="Museo Sans 30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b="0" i="0">
                <a:latin typeface="Museo Sans 300"/>
                <a:cs typeface="Museo Sans 300"/>
              </a:defRPr>
            </a:lvl1pPr>
            <a:lvl2pPr>
              <a:defRPr sz="2400" b="0" i="0">
                <a:latin typeface="Museo Sans 300"/>
                <a:cs typeface="Museo Sans 300"/>
              </a:defRPr>
            </a:lvl2pPr>
            <a:lvl3pPr>
              <a:defRPr sz="2000" b="0" i="0">
                <a:latin typeface="Museo Sans 300"/>
                <a:cs typeface="Museo Sans 300"/>
              </a:defRPr>
            </a:lvl3pPr>
            <a:lvl4pPr>
              <a:defRPr sz="1800" b="0" i="0">
                <a:latin typeface="Museo Sans 300"/>
                <a:cs typeface="Museo Sans 300"/>
              </a:defRPr>
            </a:lvl4pPr>
            <a:lvl5pPr>
              <a:defRPr sz="1800" b="0" i="0">
                <a:latin typeface="Museo Sans 300"/>
                <a:cs typeface="Museo Sans 30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96418367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0" i="0">
                <a:latin typeface="Museo Slab 700"/>
                <a:cs typeface="Museo Slab 700"/>
              </a:defRPr>
            </a:lvl1pPr>
          </a:lstStyle>
          <a:p>
            <a:r>
              <a:rPr lang="en-US" smtClean="0"/>
              <a:t>Click to edit Master title style</a:t>
            </a:r>
            <a:endParaRPr lang="en-US" dirty="0"/>
          </a:p>
        </p:txBody>
      </p:sp>
    </p:spTree>
    <p:extLst>
      <p:ext uri="{BB962C8B-B14F-4D97-AF65-F5344CB8AC3E}">
        <p14:creationId xmlns:p14="http://schemas.microsoft.com/office/powerpoint/2010/main" val="15414570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6"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56690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Lst>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xStyles>
    <p:titleStyle>
      <a:lvl1pPr algn="ctr" defTabSz="457200" rtl="0" eaLnBrk="1" latinLnBrk="0" hangingPunct="1">
        <a:spcBef>
          <a:spcPct val="0"/>
        </a:spcBef>
        <a:buNone/>
        <a:defRPr sz="4000" b="0" i="0" kern="1200">
          <a:solidFill>
            <a:schemeClr val="tx1"/>
          </a:solidFill>
          <a:latin typeface="Museo Slab 700"/>
          <a:ea typeface="+mj-ea"/>
          <a:cs typeface="Museo Slab 700"/>
        </a:defRPr>
      </a:lvl1pPr>
    </p:titleStyle>
    <p:bodyStyle>
      <a:lvl1pPr marL="342900" indent="-342900" algn="l" defTabSz="457200" rtl="0" eaLnBrk="1" latinLnBrk="0" hangingPunct="1">
        <a:spcBef>
          <a:spcPct val="20000"/>
        </a:spcBef>
        <a:buFont typeface="Arial"/>
        <a:buChar char="•"/>
        <a:defRPr sz="3200" b="0" i="0" kern="1200">
          <a:solidFill>
            <a:schemeClr val="tx1"/>
          </a:solidFill>
          <a:latin typeface="Museo Sans 300"/>
          <a:ea typeface="+mn-ea"/>
          <a:cs typeface="Museo Sans 300"/>
        </a:defRPr>
      </a:lvl1pPr>
      <a:lvl2pPr marL="742950" indent="-285750" algn="l" defTabSz="457200" rtl="0" eaLnBrk="1" latinLnBrk="0" hangingPunct="1">
        <a:spcBef>
          <a:spcPct val="20000"/>
        </a:spcBef>
        <a:buFont typeface="Arial"/>
        <a:buChar char="–"/>
        <a:defRPr sz="2800" b="0" i="0" kern="1200">
          <a:solidFill>
            <a:schemeClr val="tx1"/>
          </a:solidFill>
          <a:latin typeface="Museo Sans 300"/>
          <a:ea typeface="+mn-ea"/>
          <a:cs typeface="Museo Sans 300"/>
        </a:defRPr>
      </a:lvl2pPr>
      <a:lvl3pPr marL="1143000" indent="-228600" algn="l" defTabSz="457200" rtl="0" eaLnBrk="1" latinLnBrk="0" hangingPunct="1">
        <a:spcBef>
          <a:spcPct val="20000"/>
        </a:spcBef>
        <a:buFont typeface="Arial"/>
        <a:buChar char="•"/>
        <a:defRPr sz="2400" b="0" i="0" kern="1200">
          <a:solidFill>
            <a:schemeClr val="tx1"/>
          </a:solidFill>
          <a:latin typeface="Museo Sans 300"/>
          <a:ea typeface="+mn-ea"/>
          <a:cs typeface="Museo Sans 300"/>
        </a:defRPr>
      </a:lvl3pPr>
      <a:lvl4pPr marL="1600200" indent="-228600" algn="l" defTabSz="457200" rtl="0" eaLnBrk="1" latinLnBrk="0" hangingPunct="1">
        <a:spcBef>
          <a:spcPct val="20000"/>
        </a:spcBef>
        <a:buFont typeface="Arial"/>
        <a:buChar char="–"/>
        <a:defRPr sz="2000" b="0" i="0" kern="1200">
          <a:solidFill>
            <a:schemeClr val="tx1"/>
          </a:solidFill>
          <a:latin typeface="Museo Sans 300"/>
          <a:ea typeface="+mn-ea"/>
          <a:cs typeface="Museo Sans 300"/>
        </a:defRPr>
      </a:lvl4pPr>
      <a:lvl5pPr marL="2057400" indent="-228600" algn="l" defTabSz="457200" rtl="0" eaLnBrk="1" latinLnBrk="0" hangingPunct="1">
        <a:spcBef>
          <a:spcPct val="20000"/>
        </a:spcBef>
        <a:buFont typeface="Arial"/>
        <a:buChar char="»"/>
        <a:defRPr sz="2000" b="0" i="0" kern="1200">
          <a:solidFill>
            <a:schemeClr val="tx1"/>
          </a:solidFill>
          <a:latin typeface="Museo Sans 300"/>
          <a:ea typeface="+mn-ea"/>
          <a:cs typeface="Museo Sans 30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9328" y="3987074"/>
            <a:ext cx="8229600" cy="1323439"/>
          </a:xfrm>
          <a:prstGeom prst="rect">
            <a:avLst/>
          </a:prstGeom>
          <a:noFill/>
        </p:spPr>
        <p:txBody>
          <a:bodyPr wrap="square" rtlCol="0">
            <a:spAutoFit/>
          </a:bodyPr>
          <a:lstStyle/>
          <a:p>
            <a:pPr algn="ctr"/>
            <a:r>
              <a:rPr lang="en-US" sz="4000" b="1" dirty="0" smtClean="0"/>
              <a:t>The Youth to Adult Transition:</a:t>
            </a:r>
          </a:p>
          <a:p>
            <a:pPr algn="ctr"/>
            <a:r>
              <a:rPr lang="en-US" sz="4000" dirty="0" smtClean="0"/>
              <a:t>How to Be a </a:t>
            </a:r>
            <a:r>
              <a:rPr lang="en-US" sz="4000" dirty="0" smtClean="0"/>
              <a:t>Effective </a:t>
            </a:r>
            <a:r>
              <a:rPr lang="en-US" sz="4000" dirty="0" smtClean="0"/>
              <a:t>Adviser</a:t>
            </a:r>
            <a:endParaRPr lang="en-US" sz="4000" dirty="0"/>
          </a:p>
        </p:txBody>
      </p:sp>
    </p:spTree>
    <p:extLst>
      <p:ext uri="{BB962C8B-B14F-4D97-AF65-F5344CB8AC3E}">
        <p14:creationId xmlns:p14="http://schemas.microsoft.com/office/powerpoint/2010/main" val="356751346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Trait #5 - </a:t>
            </a:r>
            <a:r>
              <a:rPr lang="en-US" b="1" dirty="0">
                <a:solidFill>
                  <a:srgbClr val="FF0000"/>
                </a:solidFill>
              </a:rPr>
              <a:t>At All Times, Teach!</a:t>
            </a:r>
            <a:r>
              <a:rPr lang="en-US" dirty="0">
                <a:solidFill>
                  <a:srgbClr val="FF0000"/>
                </a:solidFill>
              </a:rPr>
              <a:t> </a:t>
            </a:r>
            <a:endParaRPr lang="en-US" dirty="0">
              <a:solidFill>
                <a:srgbClr val="FF0000"/>
              </a:solidFill>
            </a:endParaRPr>
          </a:p>
        </p:txBody>
      </p:sp>
      <p:sp>
        <p:nvSpPr>
          <p:cNvPr id="5" name="Content Placeholder 4"/>
          <p:cNvSpPr>
            <a:spLocks noGrp="1"/>
          </p:cNvSpPr>
          <p:nvPr>
            <p:ph idx="1"/>
          </p:nvPr>
        </p:nvSpPr>
        <p:spPr/>
        <p:txBody>
          <a:bodyPr>
            <a:normAutofit/>
          </a:bodyPr>
          <a:lstStyle/>
          <a:p>
            <a:r>
              <a:rPr lang="en-US" dirty="0" smtClean="0"/>
              <a:t>Whenever </a:t>
            </a:r>
            <a:r>
              <a:rPr lang="en-US" dirty="0"/>
              <a:t>possible share your knowledge with the youth around you. </a:t>
            </a:r>
            <a:endParaRPr lang="en-US" dirty="0" smtClean="0"/>
          </a:p>
          <a:p>
            <a:r>
              <a:rPr lang="en-US" dirty="0" smtClean="0"/>
              <a:t>Teach </a:t>
            </a:r>
            <a:r>
              <a:rPr lang="en-US" dirty="0"/>
              <a:t>them! </a:t>
            </a:r>
            <a:endParaRPr lang="en-US" dirty="0" smtClean="0"/>
          </a:p>
          <a:p>
            <a:r>
              <a:rPr lang="en-US" dirty="0" smtClean="0"/>
              <a:t>Adults </a:t>
            </a:r>
            <a:r>
              <a:rPr lang="en-US" dirty="0"/>
              <a:t>should always be working to give youth the skills and resources they need to set them up to be successful. </a:t>
            </a:r>
            <a:endParaRPr lang="en-US" dirty="0"/>
          </a:p>
        </p:txBody>
      </p:sp>
    </p:spTree>
    <p:extLst>
      <p:ext uri="{BB962C8B-B14F-4D97-AF65-F5344CB8AC3E}">
        <p14:creationId xmlns:p14="http://schemas.microsoft.com/office/powerpoint/2010/main" val="32824529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Traits of Effective Advisers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Personality</a:t>
            </a:r>
          </a:p>
          <a:p>
            <a:pPr marL="514350" indent="-514350">
              <a:buFont typeface="+mj-lt"/>
              <a:buAutoNum type="arabicPeriod"/>
            </a:pPr>
            <a:r>
              <a:rPr lang="en-US" dirty="0" smtClean="0"/>
              <a:t>Develop the Relationship</a:t>
            </a:r>
          </a:p>
          <a:p>
            <a:pPr marL="514350" indent="-514350">
              <a:buFont typeface="+mj-lt"/>
              <a:buAutoNum type="arabicPeriod"/>
            </a:pPr>
            <a:r>
              <a:rPr lang="en-US" dirty="0" smtClean="0"/>
              <a:t>Give Praise</a:t>
            </a:r>
          </a:p>
          <a:p>
            <a:pPr marL="514350" indent="-514350">
              <a:buFont typeface="+mj-lt"/>
              <a:buAutoNum type="arabicPeriod"/>
            </a:pPr>
            <a:r>
              <a:rPr lang="en-US" dirty="0"/>
              <a:t>Be Supportive, yet Realistic and Practical </a:t>
            </a:r>
            <a:endParaRPr lang="en-US" dirty="0"/>
          </a:p>
          <a:p>
            <a:pPr marL="514350" indent="-514350">
              <a:buFont typeface="+mj-lt"/>
              <a:buAutoNum type="arabicPeriod"/>
            </a:pPr>
            <a:r>
              <a:rPr lang="en-US" dirty="0" smtClean="0"/>
              <a:t>At All Times Teach!</a:t>
            </a:r>
            <a:endParaRPr lang="en-US" dirty="0"/>
          </a:p>
        </p:txBody>
      </p:sp>
    </p:spTree>
    <p:extLst>
      <p:ext uri="{BB962C8B-B14F-4D97-AF65-F5344CB8AC3E}">
        <p14:creationId xmlns:p14="http://schemas.microsoft.com/office/powerpoint/2010/main" val="36711070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Group Discussions</a:t>
            </a:r>
            <a:endParaRPr lang="en-US" dirty="0">
              <a:solidFill>
                <a:srgbClr val="C00000"/>
              </a:solidFill>
            </a:endParaRPr>
          </a:p>
        </p:txBody>
      </p:sp>
      <p:sp>
        <p:nvSpPr>
          <p:cNvPr id="3" name="Content Placeholder 2"/>
          <p:cNvSpPr>
            <a:spLocks noGrp="1"/>
          </p:cNvSpPr>
          <p:nvPr>
            <p:ph idx="1"/>
          </p:nvPr>
        </p:nvSpPr>
        <p:spPr/>
        <p:txBody>
          <a:bodyPr>
            <a:normAutofit/>
          </a:bodyPr>
          <a:lstStyle/>
          <a:p>
            <a:r>
              <a:rPr lang="en-US" b="1" dirty="0" smtClean="0"/>
              <a:t>What </a:t>
            </a:r>
            <a:r>
              <a:rPr lang="en-US" b="1" dirty="0"/>
              <a:t>are the possible traits that </a:t>
            </a:r>
            <a:r>
              <a:rPr lang="en-US" b="1" dirty="0" smtClean="0"/>
              <a:t>an effective adviser would use in each scenario? </a:t>
            </a:r>
            <a:endParaRPr lang="en-US" b="1" dirty="0"/>
          </a:p>
          <a:p>
            <a:r>
              <a:rPr lang="en-US" b="1" dirty="0" smtClean="0"/>
              <a:t>What was the rationale behind the </a:t>
            </a:r>
            <a:r>
              <a:rPr lang="en-US" b="1" dirty="0"/>
              <a:t>approach </a:t>
            </a:r>
            <a:r>
              <a:rPr lang="en-US" b="1" dirty="0" smtClean="0"/>
              <a:t>you would take in </a:t>
            </a:r>
            <a:r>
              <a:rPr lang="en-US" b="1" dirty="0"/>
              <a:t>these types of situations.  </a:t>
            </a:r>
            <a:endParaRPr lang="en-US" b="1" dirty="0" smtClean="0"/>
          </a:p>
          <a:p>
            <a:r>
              <a:rPr lang="en-US" i="1" dirty="0" smtClean="0"/>
              <a:t>We will share your group’s </a:t>
            </a:r>
            <a:r>
              <a:rPr lang="en-US" i="1" dirty="0"/>
              <a:t>ideas </a:t>
            </a:r>
            <a:r>
              <a:rPr lang="en-US" i="1" dirty="0" smtClean="0"/>
              <a:t>in about 5 minutes</a:t>
            </a:r>
            <a:r>
              <a:rPr lang="en-US" dirty="0" smtClean="0"/>
              <a:t>. </a:t>
            </a:r>
            <a:endParaRPr lang="en-US" dirty="0"/>
          </a:p>
        </p:txBody>
      </p:sp>
    </p:spTree>
    <p:extLst>
      <p:ext uri="{BB962C8B-B14F-4D97-AF65-F5344CB8AC3E}">
        <p14:creationId xmlns:p14="http://schemas.microsoft.com/office/powerpoint/2010/main" val="89075617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Scenario 1: </a:t>
            </a:r>
            <a:r>
              <a:rPr lang="en-US" dirty="0" smtClean="0">
                <a:solidFill>
                  <a:srgbClr val="FF0000"/>
                </a:solidFill>
              </a:rPr>
              <a:t>The Show Must Go On</a:t>
            </a:r>
            <a:endParaRPr lang="en-US" dirty="0">
              <a:solidFill>
                <a:srgbClr val="FF0000"/>
              </a:solidFill>
            </a:endParaRPr>
          </a:p>
        </p:txBody>
      </p:sp>
      <p:sp>
        <p:nvSpPr>
          <p:cNvPr id="3" name="Content Placeholder 2"/>
          <p:cNvSpPr>
            <a:spLocks noGrp="1"/>
          </p:cNvSpPr>
          <p:nvPr>
            <p:ph idx="1"/>
          </p:nvPr>
        </p:nvSpPr>
        <p:spPr>
          <a:xfrm>
            <a:off x="457200" y="1430872"/>
            <a:ext cx="8229600" cy="4525963"/>
          </a:xfrm>
        </p:spPr>
        <p:txBody>
          <a:bodyPr>
            <a:normAutofit fontScale="70000" lnSpcReduction="20000"/>
          </a:bodyPr>
          <a:lstStyle/>
          <a:p>
            <a:r>
              <a:rPr lang="en-US" dirty="0"/>
              <a:t>Alex is the </a:t>
            </a:r>
            <a:r>
              <a:rPr lang="en-US" dirty="0" smtClean="0"/>
              <a:t>youth in </a:t>
            </a:r>
            <a:r>
              <a:rPr lang="en-US" dirty="0"/>
              <a:t>charge of one of two ordeal ceremony teams. His </a:t>
            </a:r>
            <a:r>
              <a:rPr lang="en-US" dirty="0" smtClean="0"/>
              <a:t>adviser, John </a:t>
            </a:r>
            <a:r>
              <a:rPr lang="en-US" dirty="0"/>
              <a:t>noticed that Alex has not communicated routinely with members of his team in two months, with only six weeks before the </a:t>
            </a:r>
            <a:r>
              <a:rPr lang="en-US" dirty="0" smtClean="0"/>
              <a:t>Ordeal. </a:t>
            </a:r>
            <a:endParaRPr lang="en-US" dirty="0"/>
          </a:p>
          <a:p>
            <a:r>
              <a:rPr lang="en-US" dirty="0" smtClean="0"/>
              <a:t>John </a:t>
            </a:r>
            <a:r>
              <a:rPr lang="en-US" dirty="0"/>
              <a:t>speaks to Alex on the phone to discuss his concern and quickly begins to chastise Alex for “allegedly” failing to communicate. He tells Alex that he will “take care of this by putting together and sending a written schedule out for the team.” </a:t>
            </a:r>
            <a:endParaRPr lang="en-US" dirty="0" smtClean="0"/>
          </a:p>
          <a:p>
            <a:r>
              <a:rPr lang="en-US" dirty="0" smtClean="0"/>
              <a:t>John </a:t>
            </a:r>
            <a:r>
              <a:rPr lang="en-US" dirty="0"/>
              <a:t>feels it is important that the ceremony team maintains good communications.  </a:t>
            </a:r>
            <a:endParaRPr lang="en-US" dirty="0" smtClean="0"/>
          </a:p>
          <a:p>
            <a:pPr marL="0" indent="0">
              <a:buNone/>
            </a:pPr>
            <a:endParaRPr lang="en-US" dirty="0"/>
          </a:p>
          <a:p>
            <a:pPr marL="0" indent="0">
              <a:buNone/>
            </a:pPr>
            <a:r>
              <a:rPr lang="en-US" b="1" i="1" dirty="0" smtClean="0"/>
              <a:t>What </a:t>
            </a:r>
            <a:r>
              <a:rPr lang="en-US" b="1" i="1" dirty="0"/>
              <a:t>traits did both leaders demonstrated in this scenario?  Which traits of </a:t>
            </a:r>
            <a:r>
              <a:rPr lang="en-US" b="1" i="1" dirty="0" smtClean="0"/>
              <a:t>an effective adviser </a:t>
            </a:r>
            <a:r>
              <a:rPr lang="en-US" b="1" i="1" dirty="0"/>
              <a:t>could have been applied in this </a:t>
            </a:r>
            <a:r>
              <a:rPr lang="en-US" b="1" i="1" dirty="0" smtClean="0"/>
              <a:t>situation?</a:t>
            </a:r>
            <a:endParaRPr lang="en-US" b="1" i="1" dirty="0"/>
          </a:p>
        </p:txBody>
      </p:sp>
    </p:spTree>
    <p:extLst>
      <p:ext uri="{BB962C8B-B14F-4D97-AF65-F5344CB8AC3E}">
        <p14:creationId xmlns:p14="http://schemas.microsoft.com/office/powerpoint/2010/main" val="62880160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Scenario 2</a:t>
            </a:r>
            <a:r>
              <a:rPr lang="en-US" dirty="0" smtClean="0"/>
              <a:t>: </a:t>
            </a:r>
            <a:r>
              <a:rPr lang="en-US" dirty="0" smtClean="0">
                <a:solidFill>
                  <a:srgbClr val="FF0000"/>
                </a:solidFill>
              </a:rPr>
              <a:t>Help Without Helping</a:t>
            </a:r>
            <a:endParaRPr lang="en-US" dirty="0"/>
          </a:p>
        </p:txBody>
      </p:sp>
      <p:sp>
        <p:nvSpPr>
          <p:cNvPr id="3" name="Content Placeholder 2"/>
          <p:cNvSpPr>
            <a:spLocks noGrp="1"/>
          </p:cNvSpPr>
          <p:nvPr>
            <p:ph idx="1"/>
          </p:nvPr>
        </p:nvSpPr>
        <p:spPr>
          <a:xfrm>
            <a:off x="457200" y="1441455"/>
            <a:ext cx="8229600" cy="4525963"/>
          </a:xfrm>
        </p:spPr>
        <p:txBody>
          <a:bodyPr>
            <a:normAutofit fontScale="55000" lnSpcReduction="20000"/>
          </a:bodyPr>
          <a:lstStyle/>
          <a:p>
            <a:r>
              <a:rPr lang="en-US" dirty="0"/>
              <a:t>Jacob is the newly elected Lodge Vice Chief </a:t>
            </a:r>
            <a:r>
              <a:rPr lang="en-US" dirty="0" smtClean="0"/>
              <a:t>and is in </a:t>
            </a:r>
            <a:r>
              <a:rPr lang="en-US" dirty="0"/>
              <a:t>charge of the Lodge’s annual Lodge Leadership Development (LLD) Training. </a:t>
            </a:r>
            <a:r>
              <a:rPr lang="en-US" dirty="0" smtClean="0"/>
              <a:t>Bob has been appointed to </a:t>
            </a:r>
            <a:r>
              <a:rPr lang="en-US" dirty="0"/>
              <a:t>serve as Jacob’s </a:t>
            </a:r>
            <a:r>
              <a:rPr lang="en-US" dirty="0" smtClean="0"/>
              <a:t>adviser. </a:t>
            </a:r>
          </a:p>
          <a:p>
            <a:r>
              <a:rPr lang="en-US" dirty="0" smtClean="0"/>
              <a:t>Jacob</a:t>
            </a:r>
            <a:r>
              <a:rPr lang="en-US" dirty="0"/>
              <a:t>, as an ambitious, but relatively new member of the Order is quickly overwhelmed with designing such an important lodge training event. Jacob worries about what trainings to include, who will be the trainers, and how to encourage members to attend (which has been a difficulty for the Lodge in past years). Jacob calls Bob and asks him if he would pick the trainings to include and recruit trainers as he knows Bob has been in the Lodge for a long time and he thinks he feels overwhelmed.  </a:t>
            </a:r>
            <a:endParaRPr lang="en-US" dirty="0" smtClean="0"/>
          </a:p>
          <a:p>
            <a:r>
              <a:rPr lang="en-US" dirty="0" smtClean="0"/>
              <a:t>Bob </a:t>
            </a:r>
            <a:r>
              <a:rPr lang="en-US" dirty="0"/>
              <a:t>asks Jacob why he is overwhelmed and tells Jacob he will help him pick trainings and provide some names for potential trainers for Jacob to contact.  He suggests Jacob elicits desired trainings from the Lodge Executive Committee and to contact the potential trainers to see if they are available to teach. </a:t>
            </a:r>
            <a:endParaRPr lang="en-US" dirty="0" smtClean="0"/>
          </a:p>
          <a:p>
            <a:pPr marL="0" indent="0">
              <a:buNone/>
            </a:pPr>
            <a:endParaRPr lang="en-US" b="1" i="1" dirty="0" smtClean="0"/>
          </a:p>
          <a:p>
            <a:pPr marL="0" indent="0">
              <a:buNone/>
            </a:pPr>
            <a:r>
              <a:rPr lang="en-US" b="1" i="1" dirty="0" smtClean="0"/>
              <a:t>What </a:t>
            </a:r>
            <a:r>
              <a:rPr lang="en-US" b="1" i="1" dirty="0"/>
              <a:t>trait(s) has Bob </a:t>
            </a:r>
            <a:r>
              <a:rPr lang="en-US" b="1" i="1" dirty="0" smtClean="0"/>
              <a:t>demonstrated</a:t>
            </a:r>
          </a:p>
          <a:p>
            <a:pPr marL="0" indent="0">
              <a:buNone/>
            </a:pPr>
            <a:r>
              <a:rPr lang="en-US" b="1" i="1" dirty="0" smtClean="0"/>
              <a:t>Which </a:t>
            </a:r>
            <a:r>
              <a:rPr lang="en-US" b="1" i="1" dirty="0"/>
              <a:t>ones </a:t>
            </a:r>
            <a:r>
              <a:rPr lang="en-US" b="1" i="1" dirty="0" smtClean="0"/>
              <a:t>do you </a:t>
            </a:r>
            <a:r>
              <a:rPr lang="en-US" b="1" i="1" dirty="0"/>
              <a:t>think Jacob now has now positively experienced?  </a:t>
            </a:r>
          </a:p>
          <a:p>
            <a:endParaRPr lang="en-US" dirty="0"/>
          </a:p>
        </p:txBody>
      </p:sp>
    </p:spTree>
    <p:extLst>
      <p:ext uri="{BB962C8B-B14F-4D97-AF65-F5344CB8AC3E}">
        <p14:creationId xmlns:p14="http://schemas.microsoft.com/office/powerpoint/2010/main" val="288507134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Scenario </a:t>
            </a:r>
            <a:r>
              <a:rPr lang="en-US" dirty="0" smtClean="0"/>
              <a:t>3: </a:t>
            </a:r>
            <a:r>
              <a:rPr lang="en-US" dirty="0" smtClean="0">
                <a:solidFill>
                  <a:srgbClr val="FF0000"/>
                </a:solidFill>
              </a:rPr>
              <a:t>Lodge Success?</a:t>
            </a:r>
            <a:endParaRPr lang="en-US" dirty="0"/>
          </a:p>
        </p:txBody>
      </p:sp>
      <p:sp>
        <p:nvSpPr>
          <p:cNvPr id="3" name="Content Placeholder 2"/>
          <p:cNvSpPr>
            <a:spLocks noGrp="1"/>
          </p:cNvSpPr>
          <p:nvPr>
            <p:ph idx="1"/>
          </p:nvPr>
        </p:nvSpPr>
        <p:spPr>
          <a:xfrm>
            <a:off x="457200" y="1356791"/>
            <a:ext cx="8229600" cy="4525963"/>
          </a:xfrm>
        </p:spPr>
        <p:txBody>
          <a:bodyPr>
            <a:normAutofit fontScale="55000" lnSpcReduction="20000"/>
          </a:bodyPr>
          <a:lstStyle/>
          <a:p>
            <a:r>
              <a:rPr lang="en-US" dirty="0"/>
              <a:t>Robert is an </a:t>
            </a:r>
            <a:r>
              <a:rPr lang="en-US" dirty="0" smtClean="0"/>
              <a:t>adviser </a:t>
            </a:r>
            <a:r>
              <a:rPr lang="en-US" dirty="0"/>
              <a:t>in the Lodge and has recently completed </a:t>
            </a:r>
            <a:r>
              <a:rPr lang="en-US" dirty="0" smtClean="0"/>
              <a:t>Wood Badge. </a:t>
            </a:r>
            <a:r>
              <a:rPr lang="en-US" dirty="0"/>
              <a:t>Robert has identified the Lodge Extended </a:t>
            </a:r>
            <a:r>
              <a:rPr lang="en-US" dirty="0" err="1"/>
              <a:t>Elangomat</a:t>
            </a:r>
            <a:r>
              <a:rPr lang="en-US" dirty="0"/>
              <a:t> Program as one of his Wood Badge Tickets that he must complete within 18 months.  Excited about this program and it’s potential to reduce the Lodge’s “Sash and Dash” problem he brings it back to the Lodge Executive Committee where all are in favor of beginning to implement the program.  </a:t>
            </a:r>
            <a:endParaRPr lang="en-US" dirty="0" smtClean="0"/>
          </a:p>
          <a:p>
            <a:r>
              <a:rPr lang="en-US" dirty="0" smtClean="0"/>
              <a:t>Jake </a:t>
            </a:r>
            <a:r>
              <a:rPr lang="en-US" dirty="0"/>
              <a:t>is </a:t>
            </a:r>
            <a:r>
              <a:rPr lang="en-US" dirty="0" smtClean="0"/>
              <a:t>the youth put </a:t>
            </a:r>
            <a:r>
              <a:rPr lang="en-US" dirty="0"/>
              <a:t>in charge of this program. This program requires </a:t>
            </a:r>
            <a:r>
              <a:rPr lang="en-US" dirty="0" err="1"/>
              <a:t>Elangomat</a:t>
            </a:r>
            <a:r>
              <a:rPr lang="en-US" dirty="0"/>
              <a:t> Training and steps for the </a:t>
            </a:r>
            <a:r>
              <a:rPr lang="en-US" dirty="0" err="1"/>
              <a:t>Elangomats</a:t>
            </a:r>
            <a:r>
              <a:rPr lang="en-US" dirty="0"/>
              <a:t> to follow after the Ordeal Weekend. It also requires someone to coordinate contact info and follow up with the </a:t>
            </a:r>
            <a:r>
              <a:rPr lang="en-US" dirty="0" err="1"/>
              <a:t>Elangomats</a:t>
            </a:r>
            <a:r>
              <a:rPr lang="en-US" dirty="0"/>
              <a:t> to ensure they are reaching out to the new Ordeal members that were in their clan. </a:t>
            </a:r>
          </a:p>
          <a:p>
            <a:r>
              <a:rPr lang="en-US" dirty="0" smtClean="0"/>
              <a:t>Robert </a:t>
            </a:r>
            <a:r>
              <a:rPr lang="en-US" dirty="0"/>
              <a:t>goes full speed ahead planning and scheduling the training for the following month so the program can be implemented for the next Ordeal. </a:t>
            </a:r>
            <a:endParaRPr lang="en-US" dirty="0" smtClean="0"/>
          </a:p>
          <a:p>
            <a:r>
              <a:rPr lang="en-US" dirty="0" smtClean="0"/>
              <a:t>Jake </a:t>
            </a:r>
            <a:r>
              <a:rPr lang="en-US" dirty="0"/>
              <a:t>is the trainer for this training and has been kept informed since the Lodge designated him the Youth in charge of </a:t>
            </a:r>
            <a:r>
              <a:rPr lang="en-US" dirty="0" err="1"/>
              <a:t>Elangomats</a:t>
            </a:r>
            <a:r>
              <a:rPr lang="en-US" dirty="0"/>
              <a:t>. Jake is a great trainer, the training is well attended, and all are excited for this program to be implemented at the next Ordeal. </a:t>
            </a:r>
            <a:endParaRPr lang="en-US" dirty="0" smtClean="0"/>
          </a:p>
          <a:p>
            <a:pPr marL="0" indent="0">
              <a:buNone/>
            </a:pPr>
            <a:r>
              <a:rPr lang="en-US" b="1" i="1" dirty="0" smtClean="0"/>
              <a:t>What </a:t>
            </a:r>
            <a:r>
              <a:rPr lang="en-US" b="1" i="1" dirty="0"/>
              <a:t>traits were (or not) coached, developed and learned by </a:t>
            </a:r>
            <a:r>
              <a:rPr lang="en-US" b="1" i="1" dirty="0" smtClean="0"/>
              <a:t>Robert?</a:t>
            </a:r>
            <a:br>
              <a:rPr lang="en-US" b="1" i="1" dirty="0" smtClean="0"/>
            </a:br>
            <a:r>
              <a:rPr lang="en-US" b="1" i="1" dirty="0" smtClean="0"/>
              <a:t>Could </a:t>
            </a:r>
            <a:r>
              <a:rPr lang="en-US" b="1" i="1" dirty="0"/>
              <a:t>any </a:t>
            </a:r>
            <a:r>
              <a:rPr lang="en-US" b="1" i="1" dirty="0" smtClean="0"/>
              <a:t>of the traits have been </a:t>
            </a:r>
            <a:r>
              <a:rPr lang="en-US" b="1" i="1" dirty="0"/>
              <a:t>applied by Jake?</a:t>
            </a:r>
          </a:p>
        </p:txBody>
      </p:sp>
    </p:spTree>
    <p:extLst>
      <p:ext uri="{BB962C8B-B14F-4D97-AF65-F5344CB8AC3E}">
        <p14:creationId xmlns:p14="http://schemas.microsoft.com/office/powerpoint/2010/main" val="11951564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Session Recap Discussion</a:t>
            </a:r>
            <a:endParaRPr lang="en-US" dirty="0"/>
          </a:p>
        </p:txBody>
      </p:sp>
      <p:sp>
        <p:nvSpPr>
          <p:cNvPr id="5" name="Content Placeholder 4"/>
          <p:cNvSpPr>
            <a:spLocks noGrp="1"/>
          </p:cNvSpPr>
          <p:nvPr>
            <p:ph idx="1"/>
          </p:nvPr>
        </p:nvSpPr>
        <p:spPr/>
        <p:txBody>
          <a:bodyPr>
            <a:normAutofit/>
          </a:bodyPr>
          <a:lstStyle/>
          <a:p>
            <a:pPr lvl="0"/>
            <a:r>
              <a:rPr lang="en-US" dirty="0"/>
              <a:t>Of the list of traits </a:t>
            </a:r>
            <a:r>
              <a:rPr lang="en-US" dirty="0" smtClean="0"/>
              <a:t>discussed which </a:t>
            </a:r>
            <a:r>
              <a:rPr lang="en-US" dirty="0"/>
              <a:t>three you consider essential to all lodge leaders?</a:t>
            </a:r>
          </a:p>
          <a:p>
            <a:pPr lvl="0"/>
            <a:r>
              <a:rPr lang="en-US" dirty="0"/>
              <a:t>What traits should </a:t>
            </a:r>
            <a:r>
              <a:rPr lang="en-US" dirty="0" smtClean="0"/>
              <a:t>youth </a:t>
            </a:r>
            <a:r>
              <a:rPr lang="en-US" dirty="0"/>
              <a:t>leaders seek to have and to bring to the table to help achieve the Lodge’s goals?</a:t>
            </a:r>
          </a:p>
          <a:p>
            <a:pPr lvl="0"/>
            <a:r>
              <a:rPr lang="en-US" dirty="0"/>
              <a:t>What traits could </a:t>
            </a:r>
            <a:r>
              <a:rPr lang="en-US" dirty="0" smtClean="0"/>
              <a:t>adult </a:t>
            </a:r>
            <a:r>
              <a:rPr lang="en-US" dirty="0"/>
              <a:t>leaders bring to the table to help achieve the Lodge’s goals?</a:t>
            </a:r>
          </a:p>
        </p:txBody>
      </p:sp>
    </p:spTree>
    <p:extLst>
      <p:ext uri="{BB962C8B-B14F-4D97-AF65-F5344CB8AC3E}">
        <p14:creationId xmlns:p14="http://schemas.microsoft.com/office/powerpoint/2010/main" val="58277315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Questions In Review</a:t>
            </a:r>
            <a:endParaRPr lang="en-US" dirty="0"/>
          </a:p>
        </p:txBody>
      </p:sp>
      <p:sp>
        <p:nvSpPr>
          <p:cNvPr id="5" name="Content Placeholder 4"/>
          <p:cNvSpPr>
            <a:spLocks noGrp="1"/>
          </p:cNvSpPr>
          <p:nvPr>
            <p:ph idx="1"/>
          </p:nvPr>
        </p:nvSpPr>
        <p:spPr/>
        <p:txBody>
          <a:bodyPr>
            <a:normAutofit/>
          </a:bodyPr>
          <a:lstStyle/>
          <a:p>
            <a:r>
              <a:rPr lang="en-US" dirty="0" smtClean="0"/>
              <a:t>What are characteristics of a successful adviser?</a:t>
            </a:r>
          </a:p>
          <a:p>
            <a:r>
              <a:rPr lang="en-US" dirty="0" smtClean="0"/>
              <a:t>How can these characteristics positively influence the youth/adult relationship?</a:t>
            </a:r>
          </a:p>
          <a:p>
            <a:r>
              <a:rPr lang="en-US" dirty="0" smtClean="0"/>
              <a:t>How can we cultivate and improve these leadership qualities?</a:t>
            </a:r>
            <a:endParaRPr lang="en-US" dirty="0"/>
          </a:p>
        </p:txBody>
      </p:sp>
    </p:spTree>
    <p:extLst>
      <p:ext uri="{BB962C8B-B14F-4D97-AF65-F5344CB8AC3E}">
        <p14:creationId xmlns:p14="http://schemas.microsoft.com/office/powerpoint/2010/main" val="194660825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9328" y="3987074"/>
            <a:ext cx="8229600" cy="1323439"/>
          </a:xfrm>
          <a:prstGeom prst="rect">
            <a:avLst/>
          </a:prstGeom>
          <a:noFill/>
        </p:spPr>
        <p:txBody>
          <a:bodyPr wrap="square" rtlCol="0">
            <a:spAutoFit/>
          </a:bodyPr>
          <a:lstStyle/>
          <a:p>
            <a:pPr algn="ctr"/>
            <a:r>
              <a:rPr lang="en-US" sz="4000" b="1" dirty="0" smtClean="0"/>
              <a:t>The Youth to Adult Transition:</a:t>
            </a:r>
          </a:p>
          <a:p>
            <a:pPr algn="ctr"/>
            <a:r>
              <a:rPr lang="en-US" sz="4000" dirty="0" smtClean="0"/>
              <a:t>How to Be a </a:t>
            </a:r>
            <a:r>
              <a:rPr lang="en-US" sz="4000" dirty="0" smtClean="0"/>
              <a:t>Effective </a:t>
            </a:r>
            <a:r>
              <a:rPr lang="en-US" sz="4000" dirty="0" smtClean="0"/>
              <a:t>Adviser</a:t>
            </a:r>
            <a:endParaRPr lang="en-US" sz="4000" dirty="0"/>
          </a:p>
        </p:txBody>
      </p:sp>
    </p:spTree>
    <p:extLst>
      <p:ext uri="{BB962C8B-B14F-4D97-AF65-F5344CB8AC3E}">
        <p14:creationId xmlns:p14="http://schemas.microsoft.com/office/powerpoint/2010/main" val="7186343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Trainer Introduction</a:t>
            </a:r>
            <a:endParaRPr lang="en-US" dirty="0"/>
          </a:p>
        </p:txBody>
      </p:sp>
      <p:sp>
        <p:nvSpPr>
          <p:cNvPr id="12" name="Content Placeholder 11"/>
          <p:cNvSpPr>
            <a:spLocks noGrp="1"/>
          </p:cNvSpPr>
          <p:nvPr>
            <p:ph sz="half" idx="1"/>
          </p:nvPr>
        </p:nvSpPr>
        <p:spPr/>
        <p:txBody>
          <a:bodyPr/>
          <a:lstStyle/>
          <a:p>
            <a:endParaRPr lang="en-US"/>
          </a:p>
        </p:txBody>
      </p:sp>
      <p:sp>
        <p:nvSpPr>
          <p:cNvPr id="13" name="Content Placeholder 12"/>
          <p:cNvSpPr>
            <a:spLocks noGrp="1"/>
          </p:cNvSpPr>
          <p:nvPr>
            <p:ph sz="half" idx="2"/>
          </p:nvPr>
        </p:nvSpPr>
        <p:spPr/>
        <p:txBody>
          <a:bodyPr/>
          <a:lstStyle/>
          <a:p>
            <a:endParaRPr lang="en-US"/>
          </a:p>
        </p:txBody>
      </p:sp>
    </p:spTree>
    <p:extLst>
      <p:ext uri="{BB962C8B-B14F-4D97-AF65-F5344CB8AC3E}">
        <p14:creationId xmlns:p14="http://schemas.microsoft.com/office/powerpoint/2010/main" val="5022515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Questions</a:t>
            </a:r>
            <a:endParaRPr lang="en-US" dirty="0"/>
          </a:p>
        </p:txBody>
      </p:sp>
      <p:sp>
        <p:nvSpPr>
          <p:cNvPr id="5" name="Content Placeholder 4"/>
          <p:cNvSpPr>
            <a:spLocks noGrp="1"/>
          </p:cNvSpPr>
          <p:nvPr>
            <p:ph idx="1"/>
          </p:nvPr>
        </p:nvSpPr>
        <p:spPr/>
        <p:txBody>
          <a:bodyPr>
            <a:normAutofit/>
          </a:bodyPr>
          <a:lstStyle/>
          <a:p>
            <a:r>
              <a:rPr lang="en-US" dirty="0" smtClean="0"/>
              <a:t>What are characteristics of a successful adviser?</a:t>
            </a:r>
          </a:p>
          <a:p>
            <a:r>
              <a:rPr lang="en-US" dirty="0" smtClean="0"/>
              <a:t>How can these characteristics positively influence the youth/adult relationship?</a:t>
            </a:r>
          </a:p>
          <a:p>
            <a:r>
              <a:rPr lang="en-US" dirty="0" smtClean="0"/>
              <a:t>How can we cultivate and improve these leadership qualities?</a:t>
            </a:r>
            <a:endParaRPr lang="en-US" dirty="0"/>
          </a:p>
        </p:txBody>
      </p:sp>
    </p:spTree>
    <p:extLst>
      <p:ext uri="{BB962C8B-B14F-4D97-AF65-F5344CB8AC3E}">
        <p14:creationId xmlns:p14="http://schemas.microsoft.com/office/powerpoint/2010/main" val="150297738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Being a Successful Adviser</a:t>
            </a:r>
            <a:endParaRPr lang="en-US" b="1" dirty="0"/>
          </a:p>
        </p:txBody>
      </p:sp>
      <p:sp>
        <p:nvSpPr>
          <p:cNvPr id="3" name="Content Placeholder 2"/>
          <p:cNvSpPr>
            <a:spLocks noGrp="1"/>
          </p:cNvSpPr>
          <p:nvPr>
            <p:ph idx="1"/>
          </p:nvPr>
        </p:nvSpPr>
        <p:spPr/>
        <p:txBody>
          <a:bodyPr>
            <a:normAutofit/>
          </a:bodyPr>
          <a:lstStyle/>
          <a:p>
            <a:r>
              <a:rPr lang="en-US" dirty="0" smtClean="0"/>
              <a:t>“…</a:t>
            </a:r>
            <a:r>
              <a:rPr lang="en-US" i="1" dirty="0" smtClean="0"/>
              <a:t>through positive youth leadership under the guidance of select capable adults</a:t>
            </a:r>
            <a:r>
              <a:rPr lang="en-US" dirty="0" smtClean="0"/>
              <a:t>.”</a:t>
            </a:r>
          </a:p>
          <a:p>
            <a:r>
              <a:rPr lang="en-US" dirty="0" smtClean="0"/>
              <a:t>The </a:t>
            </a:r>
            <a:r>
              <a:rPr lang="en-US" dirty="0"/>
              <a:t>underlying reason adults are involved in the Order is to </a:t>
            </a:r>
            <a:r>
              <a:rPr lang="en-US" b="1" dirty="0"/>
              <a:t>provide young men with the opportunity to develop into leaders of </a:t>
            </a:r>
            <a:r>
              <a:rPr lang="en-US" b="1" dirty="0" smtClean="0"/>
              <a:t>character</a:t>
            </a:r>
            <a:endParaRPr lang="en-US" b="1" dirty="0" smtClean="0"/>
          </a:p>
        </p:txBody>
      </p:sp>
    </p:spTree>
    <p:extLst>
      <p:ext uri="{BB962C8B-B14F-4D97-AF65-F5344CB8AC3E}">
        <p14:creationId xmlns:p14="http://schemas.microsoft.com/office/powerpoint/2010/main" val="30694400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Traits of an Effective Adviser</a:t>
            </a:r>
            <a:endParaRPr lang="en-US" dirty="0"/>
          </a:p>
        </p:txBody>
      </p:sp>
      <p:sp>
        <p:nvSpPr>
          <p:cNvPr id="10" name="Content Placeholder 9"/>
          <p:cNvSpPr>
            <a:spLocks noGrp="1"/>
          </p:cNvSpPr>
          <p:nvPr>
            <p:ph idx="1"/>
          </p:nvPr>
        </p:nvSpPr>
        <p:spPr/>
        <p:txBody>
          <a:bodyPr>
            <a:normAutofit/>
          </a:bodyPr>
          <a:lstStyle/>
          <a:p>
            <a:r>
              <a:rPr lang="en-US" dirty="0"/>
              <a:t>Think about adults and advisers in your chapter, lodge, and/or section </a:t>
            </a:r>
            <a:r>
              <a:rPr lang="en-US" dirty="0" smtClean="0"/>
              <a:t>whom </a:t>
            </a:r>
            <a:r>
              <a:rPr lang="en-US" dirty="0"/>
              <a:t>you believe were </a:t>
            </a:r>
            <a:r>
              <a:rPr lang="en-US" dirty="0" smtClean="0"/>
              <a:t>effective. </a:t>
            </a:r>
          </a:p>
          <a:p>
            <a:pPr lvl="1"/>
            <a:r>
              <a:rPr lang="en-US" dirty="0" smtClean="0">
                <a:solidFill>
                  <a:srgbClr val="FF0000"/>
                </a:solidFill>
              </a:rPr>
              <a:t>What </a:t>
            </a:r>
            <a:r>
              <a:rPr lang="en-US" dirty="0">
                <a:solidFill>
                  <a:srgbClr val="FF0000"/>
                </a:solidFill>
              </a:rPr>
              <a:t>personality traits, behaviors, and skills do they possess/demonstrate? </a:t>
            </a:r>
            <a:endParaRPr lang="en-US" dirty="0" smtClean="0">
              <a:solidFill>
                <a:srgbClr val="FF0000"/>
              </a:solidFill>
            </a:endParaRPr>
          </a:p>
          <a:p>
            <a:pPr lvl="1"/>
            <a:r>
              <a:rPr lang="en-US" dirty="0" smtClean="0">
                <a:solidFill>
                  <a:srgbClr val="FF0000"/>
                </a:solidFill>
              </a:rPr>
              <a:t>Why </a:t>
            </a:r>
            <a:r>
              <a:rPr lang="en-US" dirty="0">
                <a:solidFill>
                  <a:srgbClr val="FF0000"/>
                </a:solidFill>
              </a:rPr>
              <a:t>do you view them as effective advisers</a:t>
            </a:r>
            <a:r>
              <a:rPr lang="en-US" dirty="0" smtClean="0">
                <a:solidFill>
                  <a:srgbClr val="FF0000"/>
                </a:solidFill>
              </a:rPr>
              <a:t>?</a:t>
            </a:r>
          </a:p>
        </p:txBody>
      </p:sp>
    </p:spTree>
    <p:extLst>
      <p:ext uri="{BB962C8B-B14F-4D97-AF65-F5344CB8AC3E}">
        <p14:creationId xmlns:p14="http://schemas.microsoft.com/office/powerpoint/2010/main" val="11271977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Trait #1 - </a:t>
            </a:r>
            <a:r>
              <a:rPr lang="en-US" b="1" dirty="0" smtClean="0">
                <a:solidFill>
                  <a:srgbClr val="FF0000"/>
                </a:solidFill>
              </a:rPr>
              <a:t>Personality</a:t>
            </a:r>
            <a:endParaRPr lang="en-US" dirty="0">
              <a:solidFill>
                <a:srgbClr val="FF0000"/>
              </a:solidFill>
            </a:endParaRPr>
          </a:p>
        </p:txBody>
      </p:sp>
      <p:sp>
        <p:nvSpPr>
          <p:cNvPr id="5" name="Content Placeholder 4"/>
          <p:cNvSpPr>
            <a:spLocks noGrp="1"/>
          </p:cNvSpPr>
          <p:nvPr>
            <p:ph idx="1"/>
          </p:nvPr>
        </p:nvSpPr>
        <p:spPr/>
        <p:txBody>
          <a:bodyPr>
            <a:normAutofit lnSpcReduction="10000"/>
          </a:bodyPr>
          <a:lstStyle/>
          <a:p>
            <a:pPr lvl="0"/>
            <a:r>
              <a:rPr lang="en-US" b="1" i="1" dirty="0" smtClean="0"/>
              <a:t>Can </a:t>
            </a:r>
            <a:r>
              <a:rPr lang="en-US" b="1" i="1" dirty="0"/>
              <a:t>you be an adult that a youth would want to work with and learn from?</a:t>
            </a:r>
            <a:r>
              <a:rPr lang="en-US" i="1" dirty="0"/>
              <a:t> </a:t>
            </a:r>
            <a:br>
              <a:rPr lang="en-US" i="1" dirty="0"/>
            </a:br>
            <a:r>
              <a:rPr lang="en-US" i="1" dirty="0"/>
              <a:t/>
            </a:r>
            <a:br>
              <a:rPr lang="en-US" i="1" dirty="0"/>
            </a:br>
            <a:r>
              <a:rPr lang="en-US" dirty="0"/>
              <a:t>Adults need to </a:t>
            </a:r>
            <a:r>
              <a:rPr lang="en-US" dirty="0" smtClean="0"/>
              <a:t>be/have: </a:t>
            </a:r>
            <a:endParaRPr lang="en-US" sz="4400" dirty="0"/>
          </a:p>
          <a:p>
            <a:pPr lvl="1"/>
            <a:r>
              <a:rPr lang="en-US" b="1" dirty="0"/>
              <a:t>Humor and </a:t>
            </a:r>
            <a:r>
              <a:rPr lang="en-US" b="1" dirty="0" smtClean="0"/>
              <a:t>Warmth</a:t>
            </a:r>
            <a:endParaRPr lang="en-US" dirty="0" smtClean="0"/>
          </a:p>
          <a:p>
            <a:pPr lvl="1"/>
            <a:r>
              <a:rPr lang="en-US" b="1" dirty="0" smtClean="0"/>
              <a:t>Approachable</a:t>
            </a:r>
          </a:p>
          <a:p>
            <a:pPr lvl="1"/>
            <a:r>
              <a:rPr lang="en-US" b="1" dirty="0" smtClean="0"/>
              <a:t>Patient</a:t>
            </a:r>
          </a:p>
          <a:p>
            <a:pPr lvl="1"/>
            <a:r>
              <a:rPr lang="en-US" b="1" dirty="0" smtClean="0"/>
              <a:t>Positive</a:t>
            </a:r>
            <a:endParaRPr lang="en-US" dirty="0" smtClean="0"/>
          </a:p>
          <a:p>
            <a:pPr lvl="1"/>
            <a:r>
              <a:rPr lang="en-US" b="1" dirty="0" smtClean="0"/>
              <a:t>Honest </a:t>
            </a:r>
            <a:r>
              <a:rPr lang="en-US" b="1" dirty="0"/>
              <a:t>and </a:t>
            </a:r>
            <a:r>
              <a:rPr lang="en-US" b="1" dirty="0" smtClean="0"/>
              <a:t>Trustworthy</a:t>
            </a:r>
            <a:endParaRPr lang="en-US" sz="4000" dirty="0"/>
          </a:p>
        </p:txBody>
      </p:sp>
    </p:spTree>
    <p:extLst>
      <p:ext uri="{BB962C8B-B14F-4D97-AF65-F5344CB8AC3E}">
        <p14:creationId xmlns:p14="http://schemas.microsoft.com/office/powerpoint/2010/main" val="348272046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Trait #2 </a:t>
            </a:r>
            <a:r>
              <a:rPr lang="en-US" b="1" dirty="0" smtClean="0"/>
              <a:t>– </a:t>
            </a:r>
            <a:r>
              <a:rPr lang="en-US" b="1" dirty="0" smtClean="0">
                <a:solidFill>
                  <a:srgbClr val="FF0000"/>
                </a:solidFill>
              </a:rPr>
              <a:t>Develop a Relationship</a:t>
            </a:r>
            <a:endParaRPr lang="en-US" dirty="0">
              <a:solidFill>
                <a:srgbClr val="FF0000"/>
              </a:solidFill>
            </a:endParaRPr>
          </a:p>
        </p:txBody>
      </p:sp>
      <p:sp>
        <p:nvSpPr>
          <p:cNvPr id="5" name="Content Placeholder 4"/>
          <p:cNvSpPr>
            <a:spLocks noGrp="1"/>
          </p:cNvSpPr>
          <p:nvPr>
            <p:ph idx="1"/>
          </p:nvPr>
        </p:nvSpPr>
        <p:spPr/>
        <p:txBody>
          <a:bodyPr>
            <a:normAutofit fontScale="92500" lnSpcReduction="10000"/>
          </a:bodyPr>
          <a:lstStyle/>
          <a:p>
            <a:pPr lvl="0"/>
            <a:r>
              <a:rPr lang="en-US" dirty="0" smtClean="0"/>
              <a:t>Do </a:t>
            </a:r>
            <a:r>
              <a:rPr lang="en-US" dirty="0"/>
              <a:t>you know the young man </a:t>
            </a:r>
            <a:r>
              <a:rPr lang="en-US" dirty="0" smtClean="0"/>
              <a:t>with whom you </a:t>
            </a:r>
            <a:r>
              <a:rPr lang="en-US" dirty="0"/>
              <a:t>are </a:t>
            </a:r>
            <a:r>
              <a:rPr lang="en-US" dirty="0" smtClean="0"/>
              <a:t>working? </a:t>
            </a:r>
          </a:p>
          <a:p>
            <a:r>
              <a:rPr lang="en-US" dirty="0" smtClean="0"/>
              <a:t>What </a:t>
            </a:r>
            <a:r>
              <a:rPr lang="en-US" dirty="0"/>
              <a:t>are </a:t>
            </a:r>
            <a:r>
              <a:rPr lang="en-US" dirty="0" smtClean="0"/>
              <a:t>their needs? </a:t>
            </a:r>
          </a:p>
          <a:p>
            <a:r>
              <a:rPr lang="en-US" dirty="0" smtClean="0"/>
              <a:t>What </a:t>
            </a:r>
            <a:r>
              <a:rPr lang="en-US" dirty="0"/>
              <a:t>skills and knowledge do they already posses? </a:t>
            </a:r>
            <a:endParaRPr lang="en-US" dirty="0" smtClean="0"/>
          </a:p>
          <a:p>
            <a:r>
              <a:rPr lang="en-US" dirty="0" smtClean="0"/>
              <a:t>What </a:t>
            </a:r>
            <a:r>
              <a:rPr lang="en-US" dirty="0"/>
              <a:t>are their weaknesses? How can help to further develop </a:t>
            </a:r>
            <a:r>
              <a:rPr lang="en-US" dirty="0" smtClean="0"/>
              <a:t>them</a:t>
            </a:r>
            <a:endParaRPr lang="en-US" sz="4400" dirty="0"/>
          </a:p>
          <a:p>
            <a:r>
              <a:rPr lang="en-US" dirty="0" smtClean="0"/>
              <a:t>What </a:t>
            </a:r>
            <a:r>
              <a:rPr lang="en-US" dirty="0"/>
              <a:t>leadership style will the youth respond to best? </a:t>
            </a:r>
            <a:endParaRPr lang="en-US" sz="4000" dirty="0"/>
          </a:p>
        </p:txBody>
      </p:sp>
    </p:spTree>
    <p:extLst>
      <p:ext uri="{BB962C8B-B14F-4D97-AF65-F5344CB8AC3E}">
        <p14:creationId xmlns:p14="http://schemas.microsoft.com/office/powerpoint/2010/main" val="37267267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Trait #3 </a:t>
            </a:r>
            <a:r>
              <a:rPr lang="en-US" b="1" dirty="0" smtClean="0"/>
              <a:t>– </a:t>
            </a:r>
            <a:r>
              <a:rPr lang="en-US" b="1" dirty="0" smtClean="0">
                <a:solidFill>
                  <a:srgbClr val="FF0000"/>
                </a:solidFill>
              </a:rPr>
              <a:t>Give Praise</a:t>
            </a:r>
            <a:endParaRPr lang="en-US" dirty="0">
              <a:solidFill>
                <a:srgbClr val="FF0000"/>
              </a:solidFill>
            </a:endParaRPr>
          </a:p>
        </p:txBody>
      </p:sp>
      <p:sp>
        <p:nvSpPr>
          <p:cNvPr id="5" name="Content Placeholder 4"/>
          <p:cNvSpPr>
            <a:spLocks noGrp="1"/>
          </p:cNvSpPr>
          <p:nvPr>
            <p:ph idx="1"/>
          </p:nvPr>
        </p:nvSpPr>
        <p:spPr>
          <a:xfrm>
            <a:off x="457200" y="1502501"/>
            <a:ext cx="8229600" cy="4525963"/>
          </a:xfrm>
        </p:spPr>
        <p:txBody>
          <a:bodyPr>
            <a:normAutofit/>
          </a:bodyPr>
          <a:lstStyle/>
          <a:p>
            <a:r>
              <a:rPr lang="en-US" dirty="0"/>
              <a:t>The success of your chapter/committee/event/lodge are always due to the hard work of the youth you are working with.  </a:t>
            </a:r>
            <a:r>
              <a:rPr lang="en-US" dirty="0" smtClean="0"/>
              <a:t>Always</a:t>
            </a:r>
            <a:r>
              <a:rPr lang="en-US" dirty="0"/>
              <a:t>! </a:t>
            </a:r>
            <a:endParaRPr lang="en-US" dirty="0" smtClean="0"/>
          </a:p>
          <a:p>
            <a:r>
              <a:rPr lang="en-US" dirty="0" smtClean="0"/>
              <a:t>All </a:t>
            </a:r>
            <a:r>
              <a:rPr lang="en-US" dirty="0"/>
              <a:t>credit and praise go to the </a:t>
            </a:r>
            <a:r>
              <a:rPr lang="en-US" dirty="0" smtClean="0"/>
              <a:t>youth</a:t>
            </a:r>
            <a:endParaRPr lang="en-US" dirty="0"/>
          </a:p>
          <a:p>
            <a:pPr lvl="1"/>
            <a:r>
              <a:rPr lang="en-US" dirty="0" smtClean="0"/>
              <a:t>even </a:t>
            </a:r>
            <a:r>
              <a:rPr lang="en-US" dirty="0"/>
              <a:t>if you have found yourself doing more than your fare share of the work.  </a:t>
            </a:r>
            <a:endParaRPr lang="en-US" dirty="0"/>
          </a:p>
          <a:p>
            <a:r>
              <a:rPr lang="en-US" dirty="0" smtClean="0"/>
              <a:t>“</a:t>
            </a:r>
            <a:r>
              <a:rPr lang="en-US" dirty="0"/>
              <a:t>P</a:t>
            </a:r>
            <a:r>
              <a:rPr lang="en-US" dirty="0" smtClean="0"/>
              <a:t>raise </a:t>
            </a:r>
            <a:r>
              <a:rPr lang="en-US" dirty="0"/>
              <a:t>in public, criticize in private” </a:t>
            </a:r>
            <a:endParaRPr lang="en-US" dirty="0" smtClean="0"/>
          </a:p>
        </p:txBody>
      </p:sp>
    </p:spTree>
    <p:extLst>
      <p:ext uri="{BB962C8B-B14F-4D97-AF65-F5344CB8AC3E}">
        <p14:creationId xmlns:p14="http://schemas.microsoft.com/office/powerpoint/2010/main" val="37618915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Trait #4 - </a:t>
            </a:r>
            <a:r>
              <a:rPr lang="en-US" b="1" dirty="0">
                <a:solidFill>
                  <a:srgbClr val="FF0000"/>
                </a:solidFill>
              </a:rPr>
              <a:t>Be Supportive, yet Realistic and Practical</a:t>
            </a:r>
            <a:r>
              <a:rPr lang="en-US" dirty="0">
                <a:solidFill>
                  <a:srgbClr val="FF0000"/>
                </a:solidFill>
              </a:rPr>
              <a:t> </a:t>
            </a:r>
            <a:endParaRPr lang="en-US" dirty="0">
              <a:solidFill>
                <a:srgbClr val="FF0000"/>
              </a:solidFill>
            </a:endParaRPr>
          </a:p>
        </p:txBody>
      </p:sp>
      <p:sp>
        <p:nvSpPr>
          <p:cNvPr id="5" name="Content Placeholder 4"/>
          <p:cNvSpPr>
            <a:spLocks noGrp="1"/>
          </p:cNvSpPr>
          <p:nvPr>
            <p:ph idx="1"/>
          </p:nvPr>
        </p:nvSpPr>
        <p:spPr/>
        <p:txBody>
          <a:bodyPr>
            <a:normAutofit fontScale="77500" lnSpcReduction="20000"/>
          </a:bodyPr>
          <a:lstStyle/>
          <a:p>
            <a:pPr lvl="0"/>
            <a:r>
              <a:rPr lang="en-US" dirty="0"/>
              <a:t>S</a:t>
            </a:r>
            <a:r>
              <a:rPr lang="en-US" dirty="0" smtClean="0"/>
              <a:t>upport </a:t>
            </a:r>
            <a:r>
              <a:rPr lang="en-US" dirty="0"/>
              <a:t>the ideas and plans of the youth </a:t>
            </a:r>
            <a:r>
              <a:rPr lang="en-US" dirty="0" smtClean="0"/>
              <a:t>you </a:t>
            </a:r>
            <a:r>
              <a:rPr lang="en-US" dirty="0"/>
              <a:t>are working with. </a:t>
            </a:r>
            <a:endParaRPr lang="en-US" dirty="0"/>
          </a:p>
          <a:p>
            <a:pPr lvl="0"/>
            <a:r>
              <a:rPr lang="en-US" dirty="0" smtClean="0"/>
              <a:t>Help </a:t>
            </a:r>
            <a:r>
              <a:rPr lang="en-US" dirty="0"/>
              <a:t>them to think </a:t>
            </a:r>
            <a:r>
              <a:rPr lang="en-US" dirty="0" smtClean="0"/>
              <a:t>their </a:t>
            </a:r>
            <a:r>
              <a:rPr lang="en-US" dirty="0"/>
              <a:t>ideas through. </a:t>
            </a:r>
            <a:endParaRPr lang="en-US" dirty="0" smtClean="0"/>
          </a:p>
          <a:p>
            <a:pPr lvl="1"/>
            <a:r>
              <a:rPr lang="en-US" dirty="0" smtClean="0"/>
              <a:t>What </a:t>
            </a:r>
            <a:r>
              <a:rPr lang="en-US" dirty="0"/>
              <a:t>is a great idea and what is practically possible? </a:t>
            </a:r>
            <a:endParaRPr lang="en-US" dirty="0" smtClean="0"/>
          </a:p>
          <a:p>
            <a:pPr lvl="1"/>
            <a:r>
              <a:rPr lang="en-US" dirty="0" smtClean="0"/>
              <a:t>Be careful of tradition. </a:t>
            </a:r>
          </a:p>
          <a:p>
            <a:pPr lvl="1"/>
            <a:r>
              <a:rPr lang="en-US" dirty="0" smtClean="0"/>
              <a:t>There </a:t>
            </a:r>
            <a:r>
              <a:rPr lang="en-US" dirty="0"/>
              <a:t>is tradition based on experience and reason and tradition that is simply “what we have always done.” </a:t>
            </a:r>
            <a:endParaRPr lang="en-US" dirty="0" smtClean="0"/>
          </a:p>
          <a:p>
            <a:pPr lvl="1"/>
            <a:r>
              <a:rPr lang="en-US" dirty="0" smtClean="0"/>
              <a:t>Maintain </a:t>
            </a:r>
            <a:r>
              <a:rPr lang="en-US" dirty="0"/>
              <a:t>lodge rules, council &amp; BSA policies, and health and safety at all times. </a:t>
            </a:r>
          </a:p>
          <a:p>
            <a:r>
              <a:rPr lang="en-US" dirty="0" smtClean="0"/>
              <a:t>How </a:t>
            </a:r>
            <a:r>
              <a:rPr lang="en-US" dirty="0"/>
              <a:t>can you support your youth in a more practical way? </a:t>
            </a:r>
            <a:endParaRPr lang="en-US" dirty="0" smtClean="0"/>
          </a:p>
          <a:p>
            <a:r>
              <a:rPr lang="en-US" dirty="0" smtClean="0"/>
              <a:t>Take </a:t>
            </a:r>
            <a:r>
              <a:rPr lang="en-US" dirty="0"/>
              <a:t>responsibility for your youth and do everything you can to make him successful. </a:t>
            </a:r>
          </a:p>
        </p:txBody>
      </p:sp>
    </p:spTree>
    <p:extLst>
      <p:ext uri="{BB962C8B-B14F-4D97-AF65-F5344CB8AC3E}">
        <p14:creationId xmlns:p14="http://schemas.microsoft.com/office/powerpoint/2010/main" val="22896791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sld>
</file>

<file path=ppt/theme/theme1.xml><?xml version="1.0" encoding="utf-8"?>
<a:theme xmlns:a="http://schemas.openxmlformats.org/drawingml/2006/main" name="NOAC_Powerpoint_R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NOAC_Powerpoint_Blue</Template>
  <TotalTime>5537</TotalTime>
  <Words>1187</Words>
  <Application>Microsoft Macintosh PowerPoint</Application>
  <PresentationFormat>On-screen Show (4:3)</PresentationFormat>
  <Paragraphs>84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NOAC_Powerpoint_Red</vt:lpstr>
      <vt:lpstr>PowerPoint Presentation</vt:lpstr>
      <vt:lpstr>Trainer Introduction</vt:lpstr>
      <vt:lpstr>Session Questions</vt:lpstr>
      <vt:lpstr>Being a Successful Adviser</vt:lpstr>
      <vt:lpstr>Traits of an Effective Adviser</vt:lpstr>
      <vt:lpstr>Trait #1 - Personality</vt:lpstr>
      <vt:lpstr>Trait #2 – Develop a Relationship</vt:lpstr>
      <vt:lpstr>Trait #3 – Give Praise</vt:lpstr>
      <vt:lpstr>Trait #4 - Be Supportive, yet Realistic and Practical </vt:lpstr>
      <vt:lpstr>Trait #5 - At All Times, Teach! </vt:lpstr>
      <vt:lpstr>Traits of Effective Advisers</vt:lpstr>
      <vt:lpstr>Group Discussions</vt:lpstr>
      <vt:lpstr>Scenario 1: The Show Must Go On</vt:lpstr>
      <vt:lpstr>Scenario 2: Help Without Helping</vt:lpstr>
      <vt:lpstr>Scenario 3: Lodge Success?</vt:lpstr>
      <vt:lpstr>Session Recap Discussion</vt:lpstr>
      <vt:lpstr>Session Questions In Review</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Sauriol</dc:creator>
  <cp:lastModifiedBy>User</cp:lastModifiedBy>
  <cp:revision>37</cp:revision>
  <dcterms:created xsi:type="dcterms:W3CDTF">2015-07-05T20:31:05Z</dcterms:created>
  <dcterms:modified xsi:type="dcterms:W3CDTF">2015-07-14T20:08:44Z</dcterms:modified>
</cp:coreProperties>
</file>