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58" r:id="rId4"/>
    <p:sldId id="259" r:id="rId5"/>
    <p:sldId id="274" r:id="rId6"/>
    <p:sldId id="275" r:id="rId7"/>
    <p:sldId id="262" r:id="rId8"/>
    <p:sldId id="276" r:id="rId9"/>
    <p:sldId id="277" r:id="rId10"/>
    <p:sldId id="279" r:id="rId11"/>
    <p:sldId id="266" r:id="rId12"/>
    <p:sldId id="278" r:id="rId13"/>
    <p:sldId id="267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40" autoAdjust="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9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328" y="3987074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The Youth to Adult Transition:</a:t>
            </a:r>
          </a:p>
          <a:p>
            <a:pPr algn="ctr"/>
            <a:r>
              <a:rPr lang="en-US" sz="4000" dirty="0"/>
              <a:t>How to Ensure the Successful Retention of Young Adult Members</a:t>
            </a:r>
          </a:p>
          <a:p>
            <a:pPr algn="ctr"/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E.</a:t>
            </a:r>
            <a:r>
              <a:rPr lang="en-US" dirty="0"/>
              <a:t> </a:t>
            </a:r>
            <a:r>
              <a:rPr lang="en-US" b="1" dirty="0"/>
              <a:t>D.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G.</a:t>
            </a:r>
            <a:r>
              <a:rPr lang="en-US" dirty="0" err="1">
                <a:solidFill>
                  <a:srgbClr val="C00000"/>
                </a:solidFill>
              </a:rPr>
              <a:t>uide</a:t>
            </a:r>
            <a:r>
              <a:rPr lang="en-US" b="1" dirty="0"/>
              <a:t> 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5900" y="1600200"/>
            <a:ext cx="8470900" cy="4525963"/>
          </a:xfrm>
        </p:spPr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ays </a:t>
            </a:r>
            <a:r>
              <a:rPr lang="en-US" dirty="0"/>
              <a:t>to ensure successful retention of young adult members.</a:t>
            </a:r>
            <a:endParaRPr lang="en-US" dirty="0"/>
          </a:p>
        </p:txBody>
      </p:sp>
      <p:pic>
        <p:nvPicPr>
          <p:cNvPr id="4" name="Picture 2" descr="http://www.oa-bsa.org/uploads/resources/logos/logo_2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234" y="335805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88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E.</a:t>
            </a:r>
            <a:r>
              <a:rPr lang="en-US" dirty="0"/>
              <a:t> </a:t>
            </a:r>
            <a:r>
              <a:rPr lang="en-US" b="1" dirty="0"/>
              <a:t>D.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G.</a:t>
            </a:r>
            <a:r>
              <a:rPr lang="en-US" dirty="0" err="1">
                <a:solidFill>
                  <a:srgbClr val="C00000"/>
                </a:solidFill>
              </a:rPr>
              <a:t>uide</a:t>
            </a:r>
            <a:r>
              <a:rPr lang="en-US" b="1" dirty="0"/>
              <a:t> 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5900" y="1600200"/>
            <a:ext cx="84709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Break Out #3</a:t>
            </a:r>
          </a:p>
          <a:p>
            <a:r>
              <a:rPr lang="en-US" b="1" dirty="0" smtClean="0"/>
              <a:t>Enable </a:t>
            </a:r>
            <a:r>
              <a:rPr lang="en-US" b="1" dirty="0"/>
              <a:t>and </a:t>
            </a:r>
            <a:r>
              <a:rPr lang="en-US" b="1" dirty="0" smtClean="0"/>
              <a:t>Inspire</a:t>
            </a:r>
            <a:endParaRPr lang="en-US" dirty="0"/>
          </a:p>
          <a:p>
            <a:pPr lvl="1"/>
            <a:r>
              <a:rPr lang="en-US" dirty="0"/>
              <a:t>Success! Your lodge’s young-adult retention is increasing.  How do you keep the enthusiasm and the trend up? 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do you enable and inspire this new generation of adult </a:t>
            </a:r>
            <a:r>
              <a:rPr lang="en-US" dirty="0" err="1"/>
              <a:t>arrowmen</a:t>
            </a:r>
            <a:r>
              <a:rPr lang="en-US" dirty="0"/>
              <a:t> to continue to stay involved and foster their leadership development?  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tools can your chapter, lodge, and section provide them?</a:t>
            </a:r>
            <a:r>
              <a:rPr lang="en-US" b="1" dirty="0"/>
              <a:t>	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3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E.</a:t>
            </a:r>
            <a:r>
              <a:rPr lang="en-US" dirty="0"/>
              <a:t> </a:t>
            </a:r>
            <a:r>
              <a:rPr lang="en-US" b="1" dirty="0"/>
              <a:t>D.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G.</a:t>
            </a:r>
            <a:r>
              <a:rPr lang="en-US" dirty="0" err="1">
                <a:solidFill>
                  <a:srgbClr val="C00000"/>
                </a:solidFill>
              </a:rPr>
              <a:t>uide</a:t>
            </a:r>
            <a:r>
              <a:rPr lang="en-US" b="1" dirty="0"/>
              <a:t> 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5900" y="1600200"/>
            <a:ext cx="84709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u="sng" dirty="0"/>
              <a:t>Enable and </a:t>
            </a:r>
            <a:r>
              <a:rPr lang="en-US" b="1" u="sng" dirty="0" smtClean="0"/>
              <a:t>Inspire</a:t>
            </a:r>
            <a:endParaRPr lang="en-US" b="1" u="sng" dirty="0" smtClean="0"/>
          </a:p>
          <a:p>
            <a:pPr lvl="0"/>
            <a:r>
              <a:rPr lang="en-US" dirty="0" smtClean="0"/>
              <a:t>Stay </a:t>
            </a:r>
            <a:r>
              <a:rPr lang="en-US" dirty="0"/>
              <a:t>in contact.  Just like a merit badge councilor, reach out to them when you are running an LLD, Service Project, Vigil, and Conclave/NOAC contingent.  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If they are a ceremonialist, perhaps they could work with the next generation of ceremonialists to build regalia or learn their speaking role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As they provide service to the lodge, recognize them and encourage them to advance their own development (ex. NLATS</a:t>
            </a:r>
            <a:r>
              <a:rPr lang="en-US" dirty="0" smtClean="0"/>
              <a:t>).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Develop a succession plan for all of our adult leadership roles.  A nomination committee could help identify or place young adults on leadership tracks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Partner young adults with older mentors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Solicit feedback.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b="1" dirty="0" smtClean="0"/>
              <a:t>D.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/>
              <a:t>G. </a:t>
            </a:r>
            <a:r>
              <a:rPr lang="en-US" b="1" dirty="0" err="1" smtClean="0">
                <a:solidFill>
                  <a:srgbClr val="C00000"/>
                </a:solidFill>
              </a:rPr>
              <a:t>E.</a:t>
            </a:r>
            <a:r>
              <a:rPr lang="en-US" dirty="0" err="1" smtClean="0">
                <a:solidFill>
                  <a:srgbClr val="C00000"/>
                </a:solidFill>
              </a:rPr>
              <a:t>nable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identify what elements are needed to develop the next generation of advisers.</a:t>
            </a:r>
          </a:p>
        </p:txBody>
      </p:sp>
      <p:pic>
        <p:nvPicPr>
          <p:cNvPr id="4" name="Picture 2" descr="http://www.oa-bsa.org/uploads/resources/logos/logo_2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234" y="335805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51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In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403021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Explain: </a:t>
            </a:r>
            <a:r>
              <a:rPr lang="en-US" dirty="0"/>
              <a:t>Explores various methods of keeping young adults active in the lodge, through leadership and program opportunities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Demonstrate: </a:t>
            </a:r>
            <a:r>
              <a:rPr lang="en-US" dirty="0"/>
              <a:t>Successful ideas and strategies that will increase retention and help to develop the next generation of advisers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Guide: </a:t>
            </a:r>
            <a:r>
              <a:rPr lang="en-US" dirty="0"/>
              <a:t>Group discussion of ways to ensure successful retention of young adult members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Enable: </a:t>
            </a:r>
            <a:r>
              <a:rPr lang="en-US" dirty="0"/>
              <a:t>To identify what elements are needed to develop the next generation of advisers.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Questions (In Review)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How might you implement these ideas in your lodge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How might your lodge do things differently?  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anyone have any other ideas or concerns regarding retaining young adults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Anyone from a small or large lodge wish to share how they might incorporate these ideas into their membership strategy?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86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Trainer Introduction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youth </a:t>
            </a:r>
            <a:r>
              <a:rPr lang="en-US" dirty="0" err="1"/>
              <a:t>arrowmen</a:t>
            </a:r>
            <a:r>
              <a:rPr lang="en-US" dirty="0"/>
              <a:t> reach the age of 21, the realization hits…Is there life after 21 within the Order of the Arrow?  </a:t>
            </a:r>
            <a:endParaRPr lang="en-US" dirty="0" smtClean="0"/>
          </a:p>
          <a:p>
            <a:pPr lvl="1"/>
            <a:r>
              <a:rPr lang="en-US" b="1" dirty="0" smtClean="0"/>
              <a:t>The </a:t>
            </a:r>
            <a:r>
              <a:rPr lang="en-US" b="1" dirty="0"/>
              <a:t>answer is an unequivocal “YES”!  </a:t>
            </a:r>
            <a:endParaRPr lang="en-US" b="1" dirty="0" smtClean="0"/>
          </a:p>
          <a:p>
            <a:r>
              <a:rPr lang="en-US" dirty="0" smtClean="0"/>
              <a:t>But </a:t>
            </a:r>
            <a:r>
              <a:rPr lang="en-US" dirty="0"/>
              <a:t>how do I fit in? 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should my interaction with youth members change?  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there a role for me?  </a:t>
            </a:r>
            <a:endParaRPr lang="en-US" dirty="0" smtClean="0"/>
          </a:p>
          <a:p>
            <a:pPr lvl="1"/>
            <a:r>
              <a:rPr lang="en-US" dirty="0" smtClean="0"/>
              <a:t>Answers </a:t>
            </a:r>
            <a:r>
              <a:rPr lang="en-US" dirty="0"/>
              <a:t>to all of these questions are found in two places.  </a:t>
            </a:r>
            <a:endParaRPr lang="en-US" dirty="0" smtClean="0"/>
          </a:p>
          <a:p>
            <a:pPr lvl="2"/>
            <a:r>
              <a:rPr lang="en-US" b="1" dirty="0" smtClean="0"/>
              <a:t>The Young adult </a:t>
            </a:r>
            <a:r>
              <a:rPr lang="en-US" dirty="0" smtClean="0"/>
              <a:t>(Do </a:t>
            </a:r>
            <a:r>
              <a:rPr lang="en-US" dirty="0"/>
              <a:t>not over commit.  This is a busy time for anyone</a:t>
            </a:r>
            <a:r>
              <a:rPr lang="en-US" dirty="0" smtClean="0"/>
              <a:t>).</a:t>
            </a:r>
          </a:p>
          <a:p>
            <a:pPr lvl="2"/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Order</a:t>
            </a:r>
            <a:r>
              <a:rPr lang="en-US" dirty="0"/>
              <a:t> (Chapter, Lodge, Section) itself and will be the focus of the training cell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297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E.</a:t>
            </a:r>
            <a:r>
              <a:rPr lang="en-US" dirty="0" err="1" smtClean="0">
                <a:solidFill>
                  <a:srgbClr val="C00000"/>
                </a:solidFill>
              </a:rPr>
              <a:t>xplain</a:t>
            </a:r>
            <a:r>
              <a:rPr lang="en-US" dirty="0" smtClean="0"/>
              <a:t> </a:t>
            </a:r>
            <a:r>
              <a:rPr lang="en-US" b="1" dirty="0" smtClean="0"/>
              <a:t>D. G. E.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Explores </a:t>
            </a:r>
            <a:r>
              <a:rPr lang="en-US" dirty="0"/>
              <a:t>various methods of keeping young adults active in the lodge, through leadership and program opportunities.</a:t>
            </a:r>
          </a:p>
          <a:p>
            <a:endParaRPr lang="en-US" dirty="0" smtClean="0"/>
          </a:p>
        </p:txBody>
      </p:sp>
      <p:pic>
        <p:nvPicPr>
          <p:cNvPr id="1026" name="Picture 2" descr="http://www.oa-bsa.org/uploads/resources/logos/logo_2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234" y="335805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44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E.</a:t>
            </a:r>
            <a:r>
              <a:rPr lang="en-US" dirty="0" err="1" smtClean="0">
                <a:solidFill>
                  <a:srgbClr val="C00000"/>
                </a:solidFill>
              </a:rPr>
              <a:t>xplain</a:t>
            </a:r>
            <a:r>
              <a:rPr lang="en-US" dirty="0" smtClean="0"/>
              <a:t> </a:t>
            </a:r>
            <a:r>
              <a:rPr lang="en-US" b="1" dirty="0" smtClean="0"/>
              <a:t>D. G. E.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326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Break Out #1</a:t>
            </a:r>
          </a:p>
          <a:p>
            <a:r>
              <a:rPr lang="en-US" b="1" dirty="0" smtClean="0"/>
              <a:t>Why </a:t>
            </a:r>
            <a:r>
              <a:rPr lang="en-US" b="1" dirty="0"/>
              <a:t>do they leave? &amp; The benefits of retaining young adult members	?</a:t>
            </a:r>
            <a:endParaRPr lang="en-US" dirty="0"/>
          </a:p>
          <a:p>
            <a:pPr lvl="1"/>
            <a:r>
              <a:rPr lang="en-US" dirty="0"/>
              <a:t>Just like your local troop or crew, why do we lose our young adults</a:t>
            </a:r>
            <a:r>
              <a:rPr lang="en-US" dirty="0" smtClean="0"/>
              <a:t>?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Besides the statistical benefit to the Journey to Excellence Program, how do young adult members benefit the Chapter, Lodge, Section, Council, and the Scouting Community?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024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E.</a:t>
            </a:r>
            <a:r>
              <a:rPr lang="en-US" dirty="0" err="1" smtClean="0">
                <a:solidFill>
                  <a:srgbClr val="C00000"/>
                </a:solidFill>
              </a:rPr>
              <a:t>xplain</a:t>
            </a:r>
            <a:r>
              <a:rPr lang="en-US" dirty="0" smtClean="0"/>
              <a:t> </a:t>
            </a:r>
            <a:r>
              <a:rPr lang="en-US" b="1" dirty="0" smtClean="0"/>
              <a:t>D. G. E.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326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u="sng" dirty="0"/>
              <a:t>Why do they leave?</a:t>
            </a:r>
            <a:endParaRPr lang="en-US" b="1" u="sng" dirty="0"/>
          </a:p>
          <a:p>
            <a:pPr lvl="0"/>
            <a:r>
              <a:rPr lang="en-US" dirty="0"/>
              <a:t>Life outside of Scouting (Work, School, Family)</a:t>
            </a:r>
          </a:p>
          <a:p>
            <a:pPr lvl="0"/>
            <a:r>
              <a:rPr lang="en-US" dirty="0"/>
              <a:t>Interest in the Program</a:t>
            </a:r>
          </a:p>
          <a:p>
            <a:pPr lvl="0"/>
            <a:r>
              <a:rPr lang="en-US" dirty="0"/>
              <a:t>Not having or understanding their new role as an adult (Purpose</a:t>
            </a:r>
            <a:r>
              <a:rPr lang="en-US" dirty="0" smtClean="0"/>
              <a:t>)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en-US" b="1" i="1" u="sng" dirty="0"/>
              <a:t>Benefits of young adult retention</a:t>
            </a:r>
            <a:endParaRPr lang="en-US" b="1" u="sng" dirty="0"/>
          </a:p>
          <a:p>
            <a:pPr lvl="0"/>
            <a:r>
              <a:rPr lang="en-US" dirty="0"/>
              <a:t>Experienced scouter and leader</a:t>
            </a:r>
          </a:p>
          <a:p>
            <a:pPr lvl="0"/>
            <a:r>
              <a:rPr lang="en-US" dirty="0"/>
              <a:t>Understands the youth perspective</a:t>
            </a:r>
          </a:p>
          <a:p>
            <a:pPr lvl="0"/>
            <a:r>
              <a:rPr lang="en-US" dirty="0"/>
              <a:t>Next generation of OA advisers, scout leaders, and trainers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54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D.</a:t>
            </a:r>
            <a:r>
              <a:rPr lang="en-US" dirty="0" err="1" smtClean="0">
                <a:solidFill>
                  <a:srgbClr val="C00000"/>
                </a:solidFill>
              </a:rPr>
              <a:t>emonstrate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/>
              <a:t>G. E.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3727450"/>
          </a:xfrm>
        </p:spPr>
        <p:txBody>
          <a:bodyPr/>
          <a:lstStyle/>
          <a:p>
            <a:r>
              <a:rPr lang="en-US" dirty="0"/>
              <a:t>Successful ideas and strategies that will increase retention and help to develop the next generation of advisers.</a:t>
            </a:r>
          </a:p>
          <a:p>
            <a:endParaRPr lang="en-US" dirty="0"/>
          </a:p>
        </p:txBody>
      </p:sp>
      <p:pic>
        <p:nvPicPr>
          <p:cNvPr id="4" name="Picture 2" descr="http://www.oa-bsa.org/uploads/resources/logos/logo_2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234" y="335805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63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D.</a:t>
            </a:r>
            <a:r>
              <a:rPr lang="en-US" dirty="0" err="1" smtClean="0">
                <a:solidFill>
                  <a:srgbClr val="C00000"/>
                </a:solidFill>
              </a:rPr>
              <a:t>emonstrate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/>
              <a:t>G. E.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83324" y="1600199"/>
            <a:ext cx="8229600" cy="4288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Break Out #2</a:t>
            </a:r>
          </a:p>
          <a:p>
            <a:r>
              <a:rPr lang="en-US" b="1" dirty="0"/>
              <a:t>Retention Methods and </a:t>
            </a:r>
            <a:r>
              <a:rPr lang="en-US" b="1" dirty="0" smtClean="0"/>
              <a:t>Strategies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We now know the benefits and importance of retaining young adults; however, how do we accomplish this goal? 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do we maximize the benefits for both the </a:t>
            </a:r>
            <a:r>
              <a:rPr lang="en-US" dirty="0" err="1"/>
              <a:t>arrowmen</a:t>
            </a:r>
            <a:r>
              <a:rPr lang="en-US" dirty="0"/>
              <a:t> and the program?  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has and hasn’t worked in your lodge?  </a:t>
            </a:r>
            <a:endParaRPr lang="en-US" dirty="0" smtClean="0"/>
          </a:p>
          <a:p>
            <a:pPr lvl="1"/>
            <a:r>
              <a:rPr lang="en-US" dirty="0" smtClean="0"/>
              <a:t>Does </a:t>
            </a:r>
            <a:r>
              <a:rPr lang="en-US" dirty="0"/>
              <a:t>the size of the lodge and/or its geographic extent influence the type of methods and strategies you employ?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7083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D.</a:t>
            </a:r>
            <a:r>
              <a:rPr lang="en-US" dirty="0" err="1" smtClean="0">
                <a:solidFill>
                  <a:srgbClr val="C00000"/>
                </a:solidFill>
              </a:rPr>
              <a:t>emonstrate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/>
              <a:t>G. E.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83324" y="1600199"/>
            <a:ext cx="8229600" cy="42882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/>
              <a:t>Retention Methods and Strategies</a:t>
            </a:r>
            <a:r>
              <a:rPr lang="en-US" dirty="0"/>
              <a:t> </a:t>
            </a:r>
          </a:p>
          <a:p>
            <a:r>
              <a:rPr lang="en-US" dirty="0" smtClean="0"/>
              <a:t>Just </a:t>
            </a:r>
            <a:r>
              <a:rPr lang="en-US" b="1" dirty="0"/>
              <a:t>ASK</a:t>
            </a:r>
            <a:r>
              <a:rPr lang="en-US" dirty="0"/>
              <a:t>! How often does this not happen? Resource: “Let’s have lunch together” (Book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 Don’t </a:t>
            </a:r>
            <a:r>
              <a:rPr lang="en-US" dirty="0"/>
              <a:t>ask for too much all at once.  Have S.M.A.R.T Goals.  They can help at a single event, troop elections, training, or be a mentor and/or an adviser to a committee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 Temper expectations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 Stay </a:t>
            </a:r>
            <a:r>
              <a:rPr lang="en-US" dirty="0"/>
              <a:t>in contact.  Invite them to events, make them feel valued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 Have </a:t>
            </a:r>
            <a:r>
              <a:rPr lang="en-US" dirty="0"/>
              <a:t>them help you recruit their cohorts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734</TotalTime>
  <Words>654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Museo Sans 300</vt:lpstr>
      <vt:lpstr>Museo Slab 300</vt:lpstr>
      <vt:lpstr>Museo Slab 700</vt:lpstr>
      <vt:lpstr>NOAC_Powerpoint_Red</vt:lpstr>
      <vt:lpstr>PowerPoint Presentation</vt:lpstr>
      <vt:lpstr>Trainer Introduction</vt:lpstr>
      <vt:lpstr>Session Questions</vt:lpstr>
      <vt:lpstr>E.xplain D. G. E.</vt:lpstr>
      <vt:lpstr>E.xplain D. G. E.</vt:lpstr>
      <vt:lpstr>E.xplain D. G. E.</vt:lpstr>
      <vt:lpstr>E. D.emonstrate G. E.</vt:lpstr>
      <vt:lpstr>E. D.emonstrate G. E.</vt:lpstr>
      <vt:lpstr>E. D.emonstrate G. E.</vt:lpstr>
      <vt:lpstr>E. D. G.uide E.</vt:lpstr>
      <vt:lpstr>E. D. G.uide E.</vt:lpstr>
      <vt:lpstr>E. D. G.uide E.</vt:lpstr>
      <vt:lpstr>E. D. G. E.nable</vt:lpstr>
      <vt:lpstr>Session In Review</vt:lpstr>
      <vt:lpstr>Session Questions (In Review)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Sauriol</dc:creator>
  <cp:lastModifiedBy>David Paulson</cp:lastModifiedBy>
  <cp:revision>27</cp:revision>
  <dcterms:created xsi:type="dcterms:W3CDTF">2015-07-05T20:31:05Z</dcterms:created>
  <dcterms:modified xsi:type="dcterms:W3CDTF">2015-07-08T21:55:31Z</dcterms:modified>
</cp:coreProperties>
</file>