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80" r:id="rId2"/>
    <p:sldId id="279" r:id="rId3"/>
    <p:sldId id="282" r:id="rId4"/>
    <p:sldId id="263" r:id="rId5"/>
    <p:sldId id="273" r:id="rId6"/>
    <p:sldId id="264" r:id="rId7"/>
    <p:sldId id="277" r:id="rId8"/>
    <p:sldId id="274" r:id="rId9"/>
    <p:sldId id="275" r:id="rId10"/>
    <p:sldId id="278" r:id="rId11"/>
    <p:sldId id="267" r:id="rId12"/>
    <p:sldId id="26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0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2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4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7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/>
          <a:p>
            <a:r>
              <a:rPr lang="en-US" dirty="0" err="1" smtClean="0"/>
              <a:t>eScouting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/>
          <a:p>
            <a:r>
              <a:rPr lang="en-US" dirty="0" smtClean="0"/>
              <a:t>Mechanics of Building 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6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Step Plan in Building a </a:t>
            </a:r>
            <a:r>
              <a:rPr lang="en-US" dirty="0" smtClean="0"/>
              <a:t>Website </a:t>
            </a:r>
            <a:r>
              <a:rPr lang="en-US" sz="1000" dirty="0" smtClean="0"/>
              <a:t>(1)</a:t>
            </a:r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407893" cy="4529329"/>
          </a:xfrm>
        </p:spPr>
        <p:txBody>
          <a:bodyPr>
            <a:noAutofit/>
          </a:bodyPr>
          <a:lstStyle/>
          <a:p>
            <a:r>
              <a:rPr lang="en-US" sz="3200" dirty="0"/>
              <a:t>Step 1 — </a:t>
            </a:r>
            <a:r>
              <a:rPr lang="en-US" sz="3200" dirty="0" smtClean="0"/>
              <a:t>Hosting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2 — Domain </a:t>
            </a:r>
            <a:r>
              <a:rPr lang="en-US" sz="3200" dirty="0" smtClean="0"/>
              <a:t>Name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3 — Plan Your </a:t>
            </a:r>
            <a:r>
              <a:rPr lang="en-US" sz="3200" dirty="0" smtClean="0"/>
              <a:t>Website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4 — Build Your Website Page by </a:t>
            </a:r>
            <a:r>
              <a:rPr lang="en-US" sz="3200" dirty="0" smtClean="0"/>
              <a:t>		  Page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5 — Publish Your </a:t>
            </a:r>
            <a:r>
              <a:rPr lang="en-US" sz="3200" dirty="0" smtClean="0"/>
              <a:t>Website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6 — Promote Your </a:t>
            </a:r>
            <a:r>
              <a:rPr lang="en-US" sz="3200" dirty="0" smtClean="0"/>
              <a:t>Website</a:t>
            </a:r>
          </a:p>
          <a:p>
            <a:r>
              <a:rPr lang="en-US" sz="3200" dirty="0" smtClean="0"/>
              <a:t>Step </a:t>
            </a:r>
            <a:r>
              <a:rPr lang="en-US" sz="3200" dirty="0"/>
              <a:t>7 — Maintain Your Website</a:t>
            </a:r>
          </a:p>
        </p:txBody>
      </p:sp>
    </p:spTree>
    <p:extLst>
      <p:ext uri="{BB962C8B-B14F-4D97-AF65-F5344CB8AC3E}">
        <p14:creationId xmlns:p14="http://schemas.microsoft.com/office/powerpoint/2010/main" val="3659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Connectivity </a:t>
            </a:r>
          </a:p>
        </p:txBody>
      </p:sp>
      <p:pic>
        <p:nvPicPr>
          <p:cNvPr id="2050" name="Picture 2" descr="C:\Users\Stephen\Pictures\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6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phen\Pictures\flickr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78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phen\Pictures\follow-rs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0163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ephen\Pictures\Pinterest-Buttons-19-65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7716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ephen\Pictures\twitter-logo-icon-by-jon-bennallick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65300"/>
            <a:ext cx="1054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tephen\Pictures\youtub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09614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793494"/>
            <a:ext cx="1104900" cy="11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03" y="3114674"/>
            <a:ext cx="996950" cy="101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849715"/>
            <a:ext cx="1040251" cy="10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82" y="5174156"/>
            <a:ext cx="1013618" cy="10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67" y="2343150"/>
            <a:ext cx="2794124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05700" y="590759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Stumble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44634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1)http</a:t>
            </a:r>
            <a:r>
              <a:rPr lang="en-US" dirty="0"/>
              <a:t>://webdesign.about.com/od/beforeyoustartawebsite/p</a:t>
            </a:r>
            <a:r>
              <a:rPr lang="en-US" dirty="0" smtClean="0"/>
              <a:t>/ build_website.htm, How </a:t>
            </a:r>
            <a:r>
              <a:rPr lang="en-US" dirty="0"/>
              <a:t>to Build a Website  “</a:t>
            </a:r>
            <a:r>
              <a:rPr lang="en-US" dirty="0" err="1"/>
              <a:t>aboutTech</a:t>
            </a:r>
            <a:r>
              <a:rPr lang="en-US" dirty="0" smtClean="0"/>
              <a:t>”, Build </a:t>
            </a:r>
            <a:r>
              <a:rPr lang="en-US" dirty="0"/>
              <a:t>a Site in Seven </a:t>
            </a:r>
            <a:r>
              <a:rPr lang="en-US" dirty="0" smtClean="0"/>
              <a:t>Steps, </a:t>
            </a:r>
            <a:r>
              <a:rPr lang="en-US" dirty="0"/>
              <a:t>Jennifer </a:t>
            </a:r>
            <a:r>
              <a:rPr lang="en-US" dirty="0" err="1" smtClean="0"/>
              <a:t>Kyrnin</a:t>
            </a:r>
            <a:r>
              <a:rPr lang="en-US" dirty="0" smtClean="0"/>
              <a:t>, 2015.</a:t>
            </a:r>
          </a:p>
          <a:p>
            <a:r>
              <a:rPr lang="en-US" dirty="0" smtClean="0"/>
              <a:t>2) http</a:t>
            </a:r>
            <a:r>
              <a:rPr lang="en-US" dirty="0"/>
              <a:t>://</a:t>
            </a:r>
            <a:r>
              <a:rPr lang="en-US" dirty="0" smtClean="0"/>
              <a:t>www.websitebuilderexpert.com/how-to-build-a-website, </a:t>
            </a:r>
            <a:r>
              <a:rPr lang="en-US" dirty="0"/>
              <a:t>How to Build a </a:t>
            </a:r>
            <a:r>
              <a:rPr lang="en-US" dirty="0" smtClean="0"/>
              <a:t>Website, Jeremy </a:t>
            </a:r>
            <a:r>
              <a:rPr lang="en-US" dirty="0"/>
              <a:t>Wong in Business </a:t>
            </a:r>
            <a:r>
              <a:rPr lang="en-US" dirty="0" smtClean="0"/>
              <a:t>Tips</a:t>
            </a:r>
            <a:r>
              <a:rPr lang="en-US" dirty="0"/>
              <a:t>, February 17, </a:t>
            </a:r>
            <a:r>
              <a:rPr lang="en-US" dirty="0" smtClean="0"/>
              <a:t>2015.</a:t>
            </a:r>
          </a:p>
          <a:p>
            <a:r>
              <a:rPr lang="en-US" dirty="0" smtClean="0"/>
              <a:t>3)http</a:t>
            </a:r>
            <a:r>
              <a:rPr lang="en-US" dirty="0"/>
              <a:t>://</a:t>
            </a:r>
            <a:r>
              <a:rPr lang="en-US" dirty="0" smtClean="0"/>
              <a:t>www.thesitewizard.com/gettingstarted/startwebsite.shtml, How </a:t>
            </a:r>
            <a:r>
              <a:rPr lang="en-US" dirty="0"/>
              <a:t>to Start / Create a Website: The Beginner's A-Z </a:t>
            </a:r>
            <a:r>
              <a:rPr lang="en-US" dirty="0" smtClean="0"/>
              <a:t>Guide, Christopher </a:t>
            </a:r>
            <a:r>
              <a:rPr lang="en-US" dirty="0" err="1"/>
              <a:t>Heng</a:t>
            </a:r>
            <a:r>
              <a:rPr lang="en-US" dirty="0"/>
              <a:t>, </a:t>
            </a:r>
            <a:r>
              <a:rPr lang="en-US" dirty="0" smtClean="0"/>
              <a:t>thesitewizard.com, 2015.</a:t>
            </a:r>
          </a:p>
          <a:p>
            <a:r>
              <a:rPr lang="en-US" dirty="0" smtClean="0"/>
              <a:t>4)http</a:t>
            </a:r>
            <a:r>
              <a:rPr lang="en-US" dirty="0"/>
              <a:t>://</a:t>
            </a:r>
            <a:r>
              <a:rPr lang="en-US" dirty="0" smtClean="0"/>
              <a:t>websitesetup.org/Iwebsitesehttp</a:t>
            </a:r>
            <a:r>
              <a:rPr lang="en-US" dirty="0"/>
              <a:t>://websitesetup.org/n help you too!, How to Make a </a:t>
            </a:r>
            <a:r>
              <a:rPr lang="en-US" dirty="0" smtClean="0"/>
              <a:t>Website, Robert </a:t>
            </a:r>
            <a:r>
              <a:rPr lang="en-US" dirty="0" err="1" smtClean="0"/>
              <a:t>Mening</a:t>
            </a:r>
            <a:r>
              <a:rPr lang="en-US" dirty="0" smtClean="0"/>
              <a:t>, 2015.</a:t>
            </a:r>
          </a:p>
          <a:p>
            <a:r>
              <a:rPr lang="en-US" dirty="0"/>
              <a:t>5) Hartley, Steven Williams II, </a:t>
            </a:r>
            <a:r>
              <a:rPr lang="en-US" dirty="0" err="1"/>
              <a:t>Kerin</a:t>
            </a:r>
            <a:r>
              <a:rPr lang="en-US" dirty="0"/>
              <a:t>, Roger A., </a:t>
            </a:r>
            <a:r>
              <a:rPr lang="en-US" dirty="0" err="1"/>
              <a:t>Rudelius</a:t>
            </a:r>
            <a:r>
              <a:rPr lang="en-US" dirty="0"/>
              <a:t>, William III.  Marketing. 12th Ed., McGraw-Hill,  2015.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JTE 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b="1" dirty="0"/>
              <a:t>Through this session, you will:</a:t>
            </a:r>
          </a:p>
          <a:p>
            <a:r>
              <a:rPr lang="en-US" b="1" i="1" dirty="0" smtClean="0"/>
              <a:t>Explain</a:t>
            </a:r>
            <a:r>
              <a:rPr lang="en-US" dirty="0" smtClean="0"/>
              <a:t> </a:t>
            </a:r>
            <a:r>
              <a:rPr lang="en-US" dirty="0"/>
              <a:t>– The resources available, structure and process of Building a Website.</a:t>
            </a:r>
          </a:p>
          <a:p>
            <a:r>
              <a:rPr lang="en-US" b="1" i="1" dirty="0" smtClean="0"/>
              <a:t>Demonstrate</a:t>
            </a:r>
            <a:r>
              <a:rPr lang="en-US" dirty="0" smtClean="0"/>
              <a:t> </a:t>
            </a:r>
            <a:r>
              <a:rPr lang="en-US" dirty="0"/>
              <a:t>– We will review current websites for structure and references.</a:t>
            </a:r>
          </a:p>
          <a:p>
            <a:r>
              <a:rPr lang="en-US" b="1" i="1" dirty="0" smtClean="0"/>
              <a:t>Guide</a:t>
            </a:r>
            <a:r>
              <a:rPr lang="en-US" dirty="0" smtClean="0"/>
              <a:t> </a:t>
            </a:r>
            <a:r>
              <a:rPr lang="en-US" dirty="0"/>
              <a:t>– You will be able to identify resources and proper structure for Building a Website.</a:t>
            </a:r>
          </a:p>
          <a:p>
            <a:r>
              <a:rPr lang="en-US" b="1" i="1" dirty="0" smtClean="0"/>
              <a:t>Enable</a:t>
            </a:r>
            <a:r>
              <a:rPr lang="en-US" dirty="0" smtClean="0"/>
              <a:t> </a:t>
            </a:r>
            <a:r>
              <a:rPr lang="en-US" dirty="0"/>
              <a:t>– You will be able to outline a process for Building a Website and know where and what resources to access in Building your Website.</a:t>
            </a:r>
          </a:p>
          <a:p>
            <a:pPr marL="45720" indent="0">
              <a:buNone/>
            </a:pPr>
            <a:r>
              <a:rPr lang="en-US" b="1" dirty="0"/>
              <a:t>This session will help your Lodge/Chapter/Section with the Journey to Excellence Requirements(s) –</a:t>
            </a:r>
            <a:r>
              <a:rPr lang="en-US" dirty="0"/>
              <a:t> </a:t>
            </a:r>
            <a:r>
              <a:rPr lang="en-US" b="1" i="1" dirty="0"/>
              <a:t>#10 </a:t>
            </a:r>
            <a:r>
              <a:rPr lang="en-US" dirty="0"/>
              <a:t>– In attending NOAC 2015. </a:t>
            </a:r>
            <a:endParaRPr lang="en-US" dirty="0" smtClean="0"/>
          </a:p>
          <a:p>
            <a:pPr marL="45720" indent="0">
              <a:buNone/>
            </a:pPr>
            <a:r>
              <a:rPr lang="en-US" b="1" i="1" dirty="0" smtClean="0"/>
              <a:t>#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b="1" i="1" dirty="0"/>
              <a:t>3,4,5,6,7,8,9,14,15,&amp; 17 </a:t>
            </a:r>
            <a:r>
              <a:rPr lang="en-US" dirty="0"/>
              <a:t>– In implementing a quality Website, upon your return to your home Lodge, your Lodge/Chapter/Section should see an increase in Membership, Program, Council Support and Leadership &amp; Governance through increased quality communication.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7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381260" cy="1244353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sz="2400" dirty="0"/>
              <a:t>It Starts With Us</a:t>
            </a:r>
            <a:r>
              <a:rPr lang="en-US" sz="2400" dirty="0" smtClean="0"/>
              <a:t>” –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this theme </a:t>
            </a:r>
            <a:r>
              <a:rPr lang="en-US" sz="2400" dirty="0" smtClean="0"/>
              <a:t>relays our message </a:t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the following ways: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The theme of NOAC 2015 is “It Starts With Us”. This session will relay this theme in the following ways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•	We start with developing the foundation of good </a:t>
            </a:r>
            <a:r>
              <a:rPr lang="en-US" sz="2400" dirty="0" smtClean="0">
                <a:solidFill>
                  <a:srgbClr val="0070C0"/>
                </a:solidFill>
              </a:rPr>
              <a:t>	communication </a:t>
            </a:r>
            <a:r>
              <a:rPr lang="en-US" sz="2400" dirty="0">
                <a:solidFill>
                  <a:srgbClr val="0070C0"/>
                </a:solidFill>
              </a:rPr>
              <a:t>through </a:t>
            </a:r>
            <a:r>
              <a:rPr lang="en-US" sz="2400" dirty="0" smtClean="0">
                <a:solidFill>
                  <a:srgbClr val="0070C0"/>
                </a:solidFill>
              </a:rPr>
              <a:t>a </a:t>
            </a:r>
            <a:r>
              <a:rPr lang="en-US" sz="2400" dirty="0">
                <a:solidFill>
                  <a:srgbClr val="0070C0"/>
                </a:solidFill>
              </a:rPr>
              <a:t>quality Website.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•	We start with developing the foundation of quality </a:t>
            </a:r>
            <a:r>
              <a:rPr lang="en-US" sz="2400" dirty="0" smtClean="0">
                <a:solidFill>
                  <a:srgbClr val="0070C0"/>
                </a:solidFill>
              </a:rPr>
              <a:t>	participation </a:t>
            </a:r>
            <a:r>
              <a:rPr lang="en-US" sz="2400" dirty="0">
                <a:solidFill>
                  <a:srgbClr val="0070C0"/>
                </a:solidFill>
              </a:rPr>
              <a:t>through </a:t>
            </a:r>
            <a:r>
              <a:rPr lang="en-US" sz="2400" dirty="0" smtClean="0">
                <a:solidFill>
                  <a:srgbClr val="0070C0"/>
                </a:solidFill>
              </a:rPr>
              <a:t>good </a:t>
            </a:r>
            <a:r>
              <a:rPr lang="en-US" sz="2400" dirty="0">
                <a:solidFill>
                  <a:srgbClr val="0070C0"/>
                </a:solidFill>
              </a:rPr>
              <a:t>content, commerce, </a:t>
            </a:r>
            <a:r>
              <a:rPr lang="en-US" sz="2400" dirty="0" smtClean="0">
                <a:solidFill>
                  <a:srgbClr val="0070C0"/>
                </a:solidFill>
              </a:rPr>
              <a:t>	connection</a:t>
            </a:r>
            <a:r>
              <a:rPr lang="en-US" sz="2400" dirty="0">
                <a:solidFill>
                  <a:srgbClr val="0070C0"/>
                </a:solidFill>
              </a:rPr>
              <a:t>, customization, community and </a:t>
            </a:r>
            <a:r>
              <a:rPr lang="en-US" sz="2400" dirty="0" smtClean="0">
                <a:solidFill>
                  <a:srgbClr val="0070C0"/>
                </a:solidFill>
              </a:rPr>
              <a:t>	context </a:t>
            </a:r>
            <a:r>
              <a:rPr lang="en-US" sz="2400" dirty="0">
                <a:solidFill>
                  <a:srgbClr val="0070C0"/>
                </a:solidFill>
              </a:rPr>
              <a:t>in our Website.</a:t>
            </a:r>
          </a:p>
        </p:txBody>
      </p:sp>
    </p:spTree>
    <p:extLst>
      <p:ext uri="{BB962C8B-B14F-4D97-AF65-F5344CB8AC3E}">
        <p14:creationId xmlns:p14="http://schemas.microsoft.com/office/powerpoint/2010/main" val="33002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Traffic and Use </a:t>
            </a:r>
            <a:r>
              <a:rPr lang="en-US" sz="1000" dirty="0"/>
              <a:t>(</a:t>
            </a:r>
            <a:r>
              <a:rPr lang="en-US" sz="1000" dirty="0" smtClean="0"/>
              <a:t>5)</a:t>
            </a:r>
            <a:endParaRPr lang="en-US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Traffic and Use </a:t>
            </a:r>
            <a:r>
              <a:rPr lang="en-US" sz="1000" dirty="0"/>
              <a:t>(</a:t>
            </a:r>
            <a:r>
              <a:rPr lang="en-US" sz="1000" dirty="0" smtClean="0"/>
              <a:t>5)</a:t>
            </a:r>
            <a:endParaRPr 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most popular website building platforms in </a:t>
            </a:r>
            <a:r>
              <a:rPr lang="en-US" dirty="0" smtClean="0"/>
              <a:t>2015 </a:t>
            </a:r>
            <a:r>
              <a:rPr lang="en-US" sz="1000" dirty="0" smtClean="0"/>
              <a:t>(4)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981200"/>
            <a:ext cx="67310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Website design elements </a:t>
            </a:r>
            <a:r>
              <a:rPr lang="en-US" sz="1000" dirty="0" smtClean="0"/>
              <a:t>(5)</a:t>
            </a:r>
            <a:endParaRPr lang="en-US" sz="1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5815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Building Resources </a:t>
            </a:r>
          </a:p>
        </p:txBody>
      </p:sp>
      <p:pic>
        <p:nvPicPr>
          <p:cNvPr id="4098" name="Picture 2" descr="C:\Users\Stephen\Pictures\sitespinner-icon-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8" y="35131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1918" y="4449246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SiteSpinner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22537"/>
            <a:ext cx="11953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2493962"/>
            <a:ext cx="11890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93" y="3944143"/>
            <a:ext cx="1189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69393"/>
            <a:ext cx="1189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6" y="4818578"/>
            <a:ext cx="119538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81" y="5315466"/>
            <a:ext cx="1189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91603"/>
            <a:ext cx="20304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3016250"/>
            <a:ext cx="1189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97313"/>
            <a:ext cx="11890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81" y="2028824"/>
            <a:ext cx="1189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Hosting Resources </a:t>
            </a:r>
          </a:p>
        </p:txBody>
      </p:sp>
      <p:pic>
        <p:nvPicPr>
          <p:cNvPr id="3074" name="Picture 2" descr="C:\Users\Stephen\Pictures\log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202112"/>
            <a:ext cx="1505451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en\Desktop\Boy Scouts\NOAC\we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5" y="5239512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tephen\Desktop\Boy Scouts\NOAC\web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13000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ephen\Desktop\Boy Scouts\NOAC\we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27250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tephen\Desktop\Boy Scouts\NOAC\web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1" y="4991862"/>
            <a:ext cx="2032001" cy="8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tephen\Desktop\Boy Scouts\NOAC\web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1866900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tephen\Pictures\Fat C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647950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tephen\Pictures\Just Hos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44212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tephen\Pictures\hu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968750"/>
            <a:ext cx="11906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tephen\Pictures\Host Gato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2" y="3333750"/>
            <a:ext cx="11906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C_Powerpoint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</Template>
  <TotalTime>218</TotalTime>
  <Words>391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NOAC_Powerpoint_Red</vt:lpstr>
      <vt:lpstr>Mechanics of Building a Website</vt:lpstr>
      <vt:lpstr>Learning and JTE Objectives</vt:lpstr>
      <vt:lpstr>“It Starts With Us” –  this theme relays our message  in the following ways: </vt:lpstr>
      <vt:lpstr>Website Traffic and Use (5)</vt:lpstr>
      <vt:lpstr>Website Traffic and Use (5)</vt:lpstr>
      <vt:lpstr>Three most popular website building platforms in 2015 (4)</vt:lpstr>
      <vt:lpstr>7 Website design elements (5)</vt:lpstr>
      <vt:lpstr>Website Building Resources </vt:lpstr>
      <vt:lpstr>Website Hosting Resources </vt:lpstr>
      <vt:lpstr>7 Step Plan in Building a Website (1)</vt:lpstr>
      <vt:lpstr>Social Media Connectivity </vt:lpstr>
      <vt:lpstr>References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</dc:creator>
  <cp:lastModifiedBy>Jake Torpey</cp:lastModifiedBy>
  <cp:revision>25</cp:revision>
  <dcterms:created xsi:type="dcterms:W3CDTF">2015-03-18T04:19:56Z</dcterms:created>
  <dcterms:modified xsi:type="dcterms:W3CDTF">2015-07-13T16:05:58Z</dcterms:modified>
</cp:coreProperties>
</file>