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2" r:id="rId3"/>
    <p:sldId id="257" r:id="rId4"/>
    <p:sldId id="258" r:id="rId5"/>
    <p:sldId id="273" r:id="rId6"/>
    <p:sldId id="278" r:id="rId7"/>
    <p:sldId id="260" r:id="rId8"/>
    <p:sldId id="261" r:id="rId9"/>
    <p:sldId id="262" r:id="rId10"/>
    <p:sldId id="283" r:id="rId11"/>
    <p:sldId id="279" r:id="rId12"/>
    <p:sldId id="280" r:id="rId13"/>
    <p:sldId id="281" r:id="rId14"/>
    <p:sldId id="282" r:id="rId15"/>
    <p:sldId id="274" r:id="rId16"/>
    <p:sldId id="269" r:id="rId17"/>
    <p:sldId id="277" r:id="rId18"/>
    <p:sldId id="276"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71A2A99-ABC2-4345-987D-B3E068DA8A4A}" type="datetimeFigureOut">
              <a:rPr lang="en-US"/>
              <a:pPr>
                <a:defRPr/>
              </a:pPr>
              <a:t>8/6/2015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7DC033CB-E0D7-4AE7-9127-2D12C790CE8A}" type="slidenum">
              <a:rPr lang="en-US" altLang="en-US"/>
              <a:pPr/>
              <a:t>‹#›</a:t>
            </a:fld>
            <a:endParaRPr lang="en-US" altLang="en-US"/>
          </a:p>
        </p:txBody>
      </p:sp>
    </p:spTree>
    <p:extLst>
      <p:ext uri="{BB962C8B-B14F-4D97-AF65-F5344CB8AC3E}">
        <p14:creationId xmlns:p14="http://schemas.microsoft.com/office/powerpoint/2010/main" val="2170812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765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EC98E5-264D-44B5-991C-7BCA9789139E}"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3673353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765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97C1F0-8712-42C0-9693-87C818FA9214}"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extLst>
      <p:ext uri="{BB962C8B-B14F-4D97-AF65-F5344CB8AC3E}">
        <p14:creationId xmlns:p14="http://schemas.microsoft.com/office/powerpoint/2010/main" val="1377744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9A5312A-F704-4ABB-97AB-3EC707F829F5}"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extLst>
      <p:ext uri="{BB962C8B-B14F-4D97-AF65-F5344CB8AC3E}">
        <p14:creationId xmlns:p14="http://schemas.microsoft.com/office/powerpoint/2010/main" val="693072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765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7795596-B1DC-4A24-9479-032DA1DB12EB}"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extLst>
      <p:ext uri="{BB962C8B-B14F-4D97-AF65-F5344CB8AC3E}">
        <p14:creationId xmlns:p14="http://schemas.microsoft.com/office/powerpoint/2010/main" val="216483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765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17FEB6-0B3A-4176-9C3A-8B174EFF726D}"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extLst>
      <p:ext uri="{BB962C8B-B14F-4D97-AF65-F5344CB8AC3E}">
        <p14:creationId xmlns:p14="http://schemas.microsoft.com/office/powerpoint/2010/main" val="111665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765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17FEB6-0B3A-4176-9C3A-8B174EFF726D}"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extLst>
      <p:ext uri="{BB962C8B-B14F-4D97-AF65-F5344CB8AC3E}">
        <p14:creationId xmlns:p14="http://schemas.microsoft.com/office/powerpoint/2010/main" val="111665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1CC996F-53A4-45CA-B955-07BEF7FF6987}"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
        <p:nvSpPr>
          <p:cNvPr id="235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6"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extLst>
      <p:ext uri="{BB962C8B-B14F-4D97-AF65-F5344CB8AC3E}">
        <p14:creationId xmlns:p14="http://schemas.microsoft.com/office/powerpoint/2010/main" val="30181889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fld id="{603A116E-1443-4D47-8961-557A90A6E4F6}" type="datetimeFigureOut">
              <a:rPr lang="en-US"/>
              <a:pPr>
                <a:defRPr/>
              </a:pPr>
              <a:t>8/6/2015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B05623E-1B40-4BA2-8263-B41079B04883}" type="slidenum">
              <a:rPr lang="en-US" altLang="en-US"/>
              <a:pPr/>
              <a:t>‹#›</a:t>
            </a:fld>
            <a:endParaRPr lang="en-US" altLang="en-US"/>
          </a:p>
        </p:txBody>
      </p:sp>
    </p:spTree>
    <p:extLst>
      <p:ext uri="{BB962C8B-B14F-4D97-AF65-F5344CB8AC3E}">
        <p14:creationId xmlns:p14="http://schemas.microsoft.com/office/powerpoint/2010/main" val="2512306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ED65F5B-5F63-4134-BE15-C81384099F71}" type="datetimeFigureOut">
              <a:rPr lang="en-US"/>
              <a:pPr>
                <a:defRPr/>
              </a:pPr>
              <a:t>8/6/2015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ACBEBC9-C658-49CC-A7C3-BEDB97443722}" type="slidenum">
              <a:rPr lang="en-US" altLang="en-US"/>
              <a:pPr/>
              <a:t>‹#›</a:t>
            </a:fld>
            <a:endParaRPr lang="en-US" altLang="en-US"/>
          </a:p>
        </p:txBody>
      </p:sp>
    </p:spTree>
    <p:extLst>
      <p:ext uri="{BB962C8B-B14F-4D97-AF65-F5344CB8AC3E}">
        <p14:creationId xmlns:p14="http://schemas.microsoft.com/office/powerpoint/2010/main" val="2904526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2214196-B9E7-4AA0-B172-0BE060FB283C}" type="datetimeFigureOut">
              <a:rPr lang="en-US"/>
              <a:pPr>
                <a:defRPr/>
              </a:pPr>
              <a:t>8/6/2015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4D54BD4-12CF-4EE9-B6F2-F0AD1035AD24}" type="slidenum">
              <a:rPr lang="en-US" altLang="en-US"/>
              <a:pPr/>
              <a:t>‹#›</a:t>
            </a:fld>
            <a:endParaRPr lang="en-US" altLang="en-US"/>
          </a:p>
        </p:txBody>
      </p:sp>
    </p:spTree>
    <p:extLst>
      <p:ext uri="{BB962C8B-B14F-4D97-AF65-F5344CB8AC3E}">
        <p14:creationId xmlns:p14="http://schemas.microsoft.com/office/powerpoint/2010/main" val="230019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50800" dist="38100" dir="2700000" algn="tl" rotWithShape="0">
                    <a:prstClr val="black">
                      <a:alpha val="40000"/>
                    </a:prst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BE5BA9A-CE19-459F-9A18-1FB113DB09A4}" type="datetimeFigureOut">
              <a:rPr lang="en-US"/>
              <a:pPr>
                <a:defRPr/>
              </a:pPr>
              <a:t>8/6/2015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C610AE8-E7B0-4FEC-A7C2-B04683129C49}" type="slidenum">
              <a:rPr lang="en-US" altLang="en-US"/>
              <a:pPr/>
              <a:t>‹#›</a:t>
            </a:fld>
            <a:endParaRPr lang="en-US" altLang="en-US"/>
          </a:p>
        </p:txBody>
      </p:sp>
    </p:spTree>
    <p:extLst>
      <p:ext uri="{BB962C8B-B14F-4D97-AF65-F5344CB8AC3E}">
        <p14:creationId xmlns:p14="http://schemas.microsoft.com/office/powerpoint/2010/main" val="2175225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6D3C7D2-53E1-43A8-9D1A-F4559927BA2A}" type="datetimeFigureOut">
              <a:rPr lang="en-US"/>
              <a:pPr>
                <a:defRPr/>
              </a:pPr>
              <a:t>8/6/2015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9695A6A-C2E4-4932-951D-E0FD0A284C6C}" type="slidenum">
              <a:rPr lang="en-US" altLang="en-US"/>
              <a:pPr/>
              <a:t>‹#›</a:t>
            </a:fld>
            <a:endParaRPr lang="en-US" altLang="en-US"/>
          </a:p>
        </p:txBody>
      </p:sp>
    </p:spTree>
    <p:extLst>
      <p:ext uri="{BB962C8B-B14F-4D97-AF65-F5344CB8AC3E}">
        <p14:creationId xmlns:p14="http://schemas.microsoft.com/office/powerpoint/2010/main" val="2871725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30C1427-7768-4C83-9B59-626D0DA5FCD7}" type="datetimeFigureOut">
              <a:rPr lang="en-US"/>
              <a:pPr>
                <a:defRPr/>
              </a:pPr>
              <a:t>8/6/2015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AAB0C12-6938-4EBD-985D-8170FD67A358}" type="slidenum">
              <a:rPr lang="en-US" altLang="en-US"/>
              <a:pPr/>
              <a:t>‹#›</a:t>
            </a:fld>
            <a:endParaRPr lang="en-US" altLang="en-US"/>
          </a:p>
        </p:txBody>
      </p:sp>
    </p:spTree>
    <p:extLst>
      <p:ext uri="{BB962C8B-B14F-4D97-AF65-F5344CB8AC3E}">
        <p14:creationId xmlns:p14="http://schemas.microsoft.com/office/powerpoint/2010/main" val="217619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9DF0AEE-6585-4940-871E-F39228122619}" type="datetimeFigureOut">
              <a:rPr lang="en-US"/>
              <a:pPr>
                <a:defRPr/>
              </a:pPr>
              <a:t>8/6/2015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2668B7E-0676-4700-8D0F-A786F56550BE}" type="slidenum">
              <a:rPr lang="en-US" altLang="en-US"/>
              <a:pPr/>
              <a:t>‹#›</a:t>
            </a:fld>
            <a:endParaRPr lang="en-US" altLang="en-US"/>
          </a:p>
        </p:txBody>
      </p:sp>
    </p:spTree>
    <p:extLst>
      <p:ext uri="{BB962C8B-B14F-4D97-AF65-F5344CB8AC3E}">
        <p14:creationId xmlns:p14="http://schemas.microsoft.com/office/powerpoint/2010/main" val="3058651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CA00953-4536-4C0E-9E72-961991E008E6}" type="datetimeFigureOut">
              <a:rPr lang="en-US"/>
              <a:pPr>
                <a:defRPr/>
              </a:pPr>
              <a:t>8/6/2015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A2459EE1-0049-4242-9040-5CE0845DC672}" type="slidenum">
              <a:rPr lang="en-US" altLang="en-US"/>
              <a:pPr/>
              <a:t>‹#›</a:t>
            </a:fld>
            <a:endParaRPr lang="en-US" altLang="en-US"/>
          </a:p>
        </p:txBody>
      </p:sp>
    </p:spTree>
    <p:extLst>
      <p:ext uri="{BB962C8B-B14F-4D97-AF65-F5344CB8AC3E}">
        <p14:creationId xmlns:p14="http://schemas.microsoft.com/office/powerpoint/2010/main" val="216180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75BF742-BDD5-4316-AEDB-F821108F30AB}" type="datetimeFigureOut">
              <a:rPr lang="en-US"/>
              <a:pPr>
                <a:defRPr/>
              </a:pPr>
              <a:t>8/6/2015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52191773-B3AA-4B54-8717-4B80307404E7}" type="slidenum">
              <a:rPr lang="en-US" altLang="en-US"/>
              <a:pPr/>
              <a:t>‹#›</a:t>
            </a:fld>
            <a:endParaRPr lang="en-US" altLang="en-US"/>
          </a:p>
        </p:txBody>
      </p:sp>
    </p:spTree>
    <p:extLst>
      <p:ext uri="{BB962C8B-B14F-4D97-AF65-F5344CB8AC3E}">
        <p14:creationId xmlns:p14="http://schemas.microsoft.com/office/powerpoint/2010/main" val="1937381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28A34A4-D96B-470C-8D27-DFDF0D49E39C}" type="datetimeFigureOut">
              <a:rPr lang="en-US"/>
              <a:pPr>
                <a:defRPr/>
              </a:pPr>
              <a:t>8/6/2015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339E79B-41CB-42D0-9C05-C839C7841DDA}" type="slidenum">
              <a:rPr lang="en-US" altLang="en-US"/>
              <a:pPr/>
              <a:t>‹#›</a:t>
            </a:fld>
            <a:endParaRPr lang="en-US" altLang="en-US"/>
          </a:p>
        </p:txBody>
      </p:sp>
    </p:spTree>
    <p:extLst>
      <p:ext uri="{BB962C8B-B14F-4D97-AF65-F5344CB8AC3E}">
        <p14:creationId xmlns:p14="http://schemas.microsoft.com/office/powerpoint/2010/main" val="252526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DF335A1-2453-49D9-8432-880563B9A11A}" type="datetimeFigureOut">
              <a:rPr lang="en-US"/>
              <a:pPr>
                <a:defRPr/>
              </a:pPr>
              <a:t>8/6/2015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06085C2-9BCC-4015-AF55-B330572399AD}" type="slidenum">
              <a:rPr lang="en-US" altLang="en-US"/>
              <a:pPr/>
              <a:t>‹#›</a:t>
            </a:fld>
            <a:endParaRPr lang="en-US" altLang="en-US"/>
          </a:p>
        </p:txBody>
      </p:sp>
    </p:spTree>
    <p:extLst>
      <p:ext uri="{BB962C8B-B14F-4D97-AF65-F5344CB8AC3E}">
        <p14:creationId xmlns:p14="http://schemas.microsoft.com/office/powerpoint/2010/main" val="3610497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bwMode="auto">
          <a:xfrm>
            <a:off x="285750" y="0"/>
            <a:ext cx="85725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1676400" y="152400"/>
            <a:ext cx="7010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8D59B12-7E2B-448E-9369-D4F2362868C7}" type="datetimeFigureOut">
              <a:rPr lang="en-US"/>
              <a:pPr>
                <a:defRPr/>
              </a:pPr>
              <a:t>8/6/2015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C80711B5-2635-4B44-97AE-21C065D7BFF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15"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rtl="0" eaLnBrk="0" fontAlgn="base" hangingPunct="0">
        <a:spcBef>
          <a:spcPct val="0"/>
        </a:spcBef>
        <a:spcAft>
          <a:spcPct val="0"/>
        </a:spcAft>
        <a:defRPr sz="4400" b="1" kern="1200">
          <a:solidFill>
            <a:schemeClr val="bg1">
              <a:lumMod val="65000"/>
            </a:schemeClr>
          </a:solidFill>
          <a:latin typeface="Myriad Pro" pitchFamily="34" charset="0"/>
          <a:ea typeface="+mj-ea"/>
          <a:cs typeface="+mj-cs"/>
        </a:defRPr>
      </a:lvl1pPr>
      <a:lvl2pPr algn="l" rtl="0" eaLnBrk="0" fontAlgn="base" hangingPunct="0">
        <a:spcBef>
          <a:spcPct val="0"/>
        </a:spcBef>
        <a:spcAft>
          <a:spcPct val="0"/>
        </a:spcAft>
        <a:defRPr sz="4400" b="1">
          <a:solidFill>
            <a:schemeClr val="bg1"/>
          </a:solidFill>
          <a:latin typeface="Myriad Pro" pitchFamily="48" charset="0"/>
        </a:defRPr>
      </a:lvl2pPr>
      <a:lvl3pPr algn="l" rtl="0" eaLnBrk="0" fontAlgn="base" hangingPunct="0">
        <a:spcBef>
          <a:spcPct val="0"/>
        </a:spcBef>
        <a:spcAft>
          <a:spcPct val="0"/>
        </a:spcAft>
        <a:defRPr sz="4400" b="1">
          <a:solidFill>
            <a:schemeClr val="bg1"/>
          </a:solidFill>
          <a:latin typeface="Myriad Pro" pitchFamily="48" charset="0"/>
        </a:defRPr>
      </a:lvl3pPr>
      <a:lvl4pPr algn="l" rtl="0" eaLnBrk="0" fontAlgn="base" hangingPunct="0">
        <a:spcBef>
          <a:spcPct val="0"/>
        </a:spcBef>
        <a:spcAft>
          <a:spcPct val="0"/>
        </a:spcAft>
        <a:defRPr sz="4400" b="1">
          <a:solidFill>
            <a:schemeClr val="bg1"/>
          </a:solidFill>
          <a:latin typeface="Myriad Pro" pitchFamily="48" charset="0"/>
        </a:defRPr>
      </a:lvl4pPr>
      <a:lvl5pPr algn="l" rtl="0" eaLnBrk="0" fontAlgn="base" hangingPunct="0">
        <a:spcBef>
          <a:spcPct val="0"/>
        </a:spcBef>
        <a:spcAft>
          <a:spcPct val="0"/>
        </a:spcAft>
        <a:defRPr sz="4400" b="1">
          <a:solidFill>
            <a:schemeClr val="bg1"/>
          </a:solidFill>
          <a:latin typeface="Myriad Pro" pitchFamily="48" charset="0"/>
        </a:defRPr>
      </a:lvl5pPr>
      <a:lvl6pPr marL="457200" algn="l" rtl="0" fontAlgn="base">
        <a:spcBef>
          <a:spcPct val="0"/>
        </a:spcBef>
        <a:spcAft>
          <a:spcPct val="0"/>
        </a:spcAft>
        <a:defRPr sz="4400" b="1">
          <a:solidFill>
            <a:schemeClr val="bg1"/>
          </a:solidFill>
          <a:latin typeface="Myriad Pro" pitchFamily="48" charset="0"/>
        </a:defRPr>
      </a:lvl6pPr>
      <a:lvl7pPr marL="914400" algn="l" rtl="0" fontAlgn="base">
        <a:spcBef>
          <a:spcPct val="0"/>
        </a:spcBef>
        <a:spcAft>
          <a:spcPct val="0"/>
        </a:spcAft>
        <a:defRPr sz="4400" b="1">
          <a:solidFill>
            <a:schemeClr val="bg1"/>
          </a:solidFill>
          <a:latin typeface="Myriad Pro" pitchFamily="48" charset="0"/>
        </a:defRPr>
      </a:lvl7pPr>
      <a:lvl8pPr marL="1371600" algn="l" rtl="0" fontAlgn="base">
        <a:spcBef>
          <a:spcPct val="0"/>
        </a:spcBef>
        <a:spcAft>
          <a:spcPct val="0"/>
        </a:spcAft>
        <a:defRPr sz="4400" b="1">
          <a:solidFill>
            <a:schemeClr val="bg1"/>
          </a:solidFill>
          <a:latin typeface="Myriad Pro" pitchFamily="48" charset="0"/>
        </a:defRPr>
      </a:lvl8pPr>
      <a:lvl9pPr marL="1828800" algn="l" rtl="0" fontAlgn="base">
        <a:spcBef>
          <a:spcPct val="0"/>
        </a:spcBef>
        <a:spcAft>
          <a:spcPct val="0"/>
        </a:spcAft>
        <a:defRPr sz="4400" b="1">
          <a:solidFill>
            <a:schemeClr val="bg1"/>
          </a:solidFill>
          <a:latin typeface="Myriad Pro" pitchFamily="48"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lodgemaster.oa-bsa.org/suppor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854575"/>
            <a:ext cx="9144000" cy="1470025"/>
          </a:xfrm>
        </p:spPr>
        <p:txBody>
          <a:bodyPr rtlCol="0">
            <a:normAutofit/>
          </a:bodyPr>
          <a:lstStyle/>
          <a:p>
            <a:pPr algn="ctr" eaLnBrk="1" fontAlgn="auto" hangingPunct="1">
              <a:spcAft>
                <a:spcPts val="0"/>
              </a:spcAft>
              <a:defRPr/>
            </a:pPr>
            <a:r>
              <a:rPr lang="en-US" sz="3500" dirty="0" smtClean="0">
                <a:solidFill>
                  <a:schemeClr val="tx1">
                    <a:lumMod val="65000"/>
                    <a:lumOff val="35000"/>
                  </a:schemeClr>
                </a:solidFill>
              </a:rPr>
              <a:t>OA LodgeMaster – The New System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854575"/>
            <a:ext cx="9144000" cy="1470025"/>
          </a:xfrm>
        </p:spPr>
        <p:txBody>
          <a:bodyPr rtlCol="0">
            <a:normAutofit/>
          </a:bodyPr>
          <a:lstStyle/>
          <a:p>
            <a:pPr algn="ctr" eaLnBrk="1" fontAlgn="auto" hangingPunct="1">
              <a:spcAft>
                <a:spcPts val="0"/>
              </a:spcAft>
              <a:defRPr/>
            </a:pPr>
            <a:r>
              <a:rPr lang="en-US" sz="3500" dirty="0" smtClean="0">
                <a:solidFill>
                  <a:schemeClr val="tx1">
                    <a:lumMod val="65000"/>
                    <a:lumOff val="35000"/>
                  </a:schemeClr>
                </a:solidFill>
              </a:rPr>
              <a:t>Future Portals</a:t>
            </a:r>
          </a:p>
        </p:txBody>
      </p:sp>
    </p:spTree>
    <p:extLst>
      <p:ext uri="{BB962C8B-B14F-4D97-AF65-F5344CB8AC3E}">
        <p14:creationId xmlns:p14="http://schemas.microsoft.com/office/powerpoint/2010/main" val="2322453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Online Member Portal</a:t>
            </a:r>
            <a:endParaRPr lang="en-US" dirty="0"/>
          </a:p>
        </p:txBody>
      </p:sp>
      <p:sp>
        <p:nvSpPr>
          <p:cNvPr id="12291" name="Content Placeholder 2"/>
          <p:cNvSpPr>
            <a:spLocks noGrp="1"/>
          </p:cNvSpPr>
          <p:nvPr>
            <p:ph idx="1"/>
          </p:nvPr>
        </p:nvSpPr>
        <p:spPr/>
        <p:txBody>
          <a:bodyPr/>
          <a:lstStyle/>
          <a:p>
            <a:pPr marL="0" indent="0">
              <a:buFont typeface="Arial" charset="0"/>
              <a:buNone/>
              <a:defRPr/>
            </a:pPr>
            <a:r>
              <a:rPr lang="en-US" dirty="0" smtClean="0"/>
              <a:t>Online member portal:</a:t>
            </a:r>
          </a:p>
          <a:p>
            <a:pPr>
              <a:buFont typeface="Arial" charset="0"/>
              <a:buChar char="•"/>
              <a:defRPr/>
            </a:pPr>
            <a:r>
              <a:rPr lang="en-US" dirty="0" smtClean="0"/>
              <a:t>Will allow members to view and update their own member information.</a:t>
            </a:r>
          </a:p>
          <a:p>
            <a:pPr>
              <a:buFont typeface="Arial" charset="0"/>
              <a:buChar char="•"/>
              <a:defRPr/>
            </a:pPr>
            <a:r>
              <a:rPr lang="en-US" dirty="0" smtClean="0"/>
              <a:t>Members will be able to register for events (integration with payment systems coming later).</a:t>
            </a:r>
          </a:p>
          <a:p>
            <a:pPr>
              <a:buFont typeface="Arial" charset="0"/>
              <a:buChar char="•"/>
              <a:defRPr/>
            </a:pPr>
            <a:r>
              <a:rPr lang="en-US" dirty="0" smtClean="0"/>
              <a:t>Communication preferences.</a:t>
            </a:r>
          </a:p>
          <a:p>
            <a:pPr>
              <a:buFont typeface="Arial" charset="0"/>
              <a:buChar char="•"/>
              <a:defRPr/>
            </a:pPr>
            <a:endParaRPr lang="en-US" dirty="0" smtClean="0"/>
          </a:p>
        </p:txBody>
      </p:sp>
    </p:spTree>
    <p:extLst>
      <p:ext uri="{BB962C8B-B14F-4D97-AF65-F5344CB8AC3E}">
        <p14:creationId xmlns:p14="http://schemas.microsoft.com/office/powerpoint/2010/main" val="3797851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Online Member Portal</a:t>
            </a:r>
            <a:endParaRPr lang="en-US" dirty="0"/>
          </a:p>
        </p:txBody>
      </p:sp>
      <p:sp>
        <p:nvSpPr>
          <p:cNvPr id="13315" name="Content Placeholder 2"/>
          <p:cNvSpPr>
            <a:spLocks noGrp="1"/>
          </p:cNvSpPr>
          <p:nvPr>
            <p:ph idx="1"/>
          </p:nvPr>
        </p:nvSpPr>
        <p:spPr/>
        <p:txBody>
          <a:bodyPr/>
          <a:lstStyle/>
          <a:p>
            <a:pPr marL="0" indent="0">
              <a:buFont typeface="Arial" charset="0"/>
              <a:buNone/>
              <a:defRPr/>
            </a:pPr>
            <a:r>
              <a:rPr lang="en-US" dirty="0" smtClean="0"/>
              <a:t>Online member portal:</a:t>
            </a:r>
          </a:p>
          <a:p>
            <a:pPr>
              <a:buFont typeface="Arial" charset="0"/>
              <a:buChar char="•"/>
              <a:defRPr/>
            </a:pPr>
            <a:r>
              <a:rPr lang="en-US" dirty="0" smtClean="0"/>
              <a:t>Customized for each member – messages and advertisements based on member data:</a:t>
            </a:r>
          </a:p>
          <a:p>
            <a:pPr lvl="1">
              <a:buFont typeface="Arial" charset="0"/>
              <a:buChar char="–"/>
              <a:defRPr/>
            </a:pPr>
            <a:r>
              <a:rPr lang="en-US" sz="3200" dirty="0" smtClean="0"/>
              <a:t>Brotherhood eligibility.</a:t>
            </a:r>
          </a:p>
          <a:p>
            <a:pPr lvl="1">
              <a:buFont typeface="Arial" charset="0"/>
              <a:buChar char="–"/>
              <a:defRPr/>
            </a:pPr>
            <a:r>
              <a:rPr lang="en-US" sz="3200" dirty="0" smtClean="0"/>
              <a:t>National training - NLS and NLATS.</a:t>
            </a:r>
          </a:p>
          <a:p>
            <a:pPr lvl="1">
              <a:buFont typeface="Arial" charset="0"/>
              <a:buChar char="–"/>
              <a:defRPr/>
            </a:pPr>
            <a:r>
              <a:rPr lang="en-US" sz="3200" dirty="0" smtClean="0"/>
              <a:t>Registration reminders – lodge </a:t>
            </a:r>
            <a:r>
              <a:rPr lang="en-US" sz="3200" dirty="0"/>
              <a:t>/</a:t>
            </a:r>
            <a:r>
              <a:rPr lang="en-US" sz="3200" dirty="0" smtClean="0"/>
              <a:t> national.</a:t>
            </a:r>
          </a:p>
          <a:p>
            <a:pPr lvl="1">
              <a:buFont typeface="Arial" charset="0"/>
              <a:buChar char="–"/>
              <a:defRPr/>
            </a:pPr>
            <a:r>
              <a:rPr lang="en-US" sz="3200" dirty="0" smtClean="0"/>
              <a:t>High-adventure advertisement.</a:t>
            </a:r>
          </a:p>
          <a:p>
            <a:pPr lvl="1">
              <a:buFont typeface="Arial" charset="0"/>
              <a:buChar char="–"/>
              <a:defRPr/>
            </a:pPr>
            <a:r>
              <a:rPr lang="en-US" sz="3200" dirty="0" smtClean="0"/>
              <a:t>Signups for different communication lists.</a:t>
            </a:r>
          </a:p>
          <a:p>
            <a:pPr lvl="1">
              <a:buFont typeface="Arial" charset="0"/>
              <a:buChar char="–"/>
              <a:defRPr/>
            </a:pPr>
            <a:endParaRPr lang="en-US" sz="3200" dirty="0" smtClean="0"/>
          </a:p>
        </p:txBody>
      </p:sp>
    </p:spTree>
    <p:extLst>
      <p:ext uri="{BB962C8B-B14F-4D97-AF65-F5344CB8AC3E}">
        <p14:creationId xmlns:p14="http://schemas.microsoft.com/office/powerpoint/2010/main" val="3226923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National, Regional, &amp; Section</a:t>
            </a:r>
          </a:p>
        </p:txBody>
      </p:sp>
      <p:sp>
        <p:nvSpPr>
          <p:cNvPr id="14339" name="Content Placeholder 2"/>
          <p:cNvSpPr>
            <a:spLocks noGrp="1"/>
          </p:cNvSpPr>
          <p:nvPr>
            <p:ph idx="1"/>
          </p:nvPr>
        </p:nvSpPr>
        <p:spPr/>
        <p:txBody>
          <a:bodyPr/>
          <a:lstStyle/>
          <a:p>
            <a:pPr marL="0" indent="0">
              <a:buFont typeface="Arial" charset="0"/>
              <a:buNone/>
              <a:defRPr/>
            </a:pPr>
            <a:r>
              <a:rPr lang="en-US" dirty="0" smtClean="0"/>
              <a:t>National, regional, and sectional portal:</a:t>
            </a:r>
          </a:p>
          <a:p>
            <a:pPr>
              <a:buFont typeface="Arial" charset="0"/>
              <a:buChar char="•"/>
              <a:defRPr/>
            </a:pPr>
            <a:r>
              <a:rPr lang="en-US" dirty="0" smtClean="0"/>
              <a:t>Member communications:</a:t>
            </a:r>
          </a:p>
          <a:p>
            <a:pPr lvl="1">
              <a:buFont typeface="Arial" charset="0"/>
              <a:buChar char="–"/>
              <a:defRPr/>
            </a:pPr>
            <a:r>
              <a:rPr lang="en-US" dirty="0" smtClean="0"/>
              <a:t>Lodge must ‘buy-in’. Members can then ‘opt-out’ through online member portal.</a:t>
            </a:r>
          </a:p>
          <a:p>
            <a:pPr lvl="1">
              <a:buFont typeface="Arial" charset="0"/>
              <a:buChar char="–"/>
              <a:defRPr/>
            </a:pPr>
            <a:r>
              <a:rPr lang="en-US" dirty="0" smtClean="0"/>
              <a:t>Query members based on specific positions, training, or any member criteria.</a:t>
            </a:r>
          </a:p>
          <a:p>
            <a:pPr lvl="1">
              <a:buFont typeface="Arial" charset="0"/>
              <a:buChar char="–"/>
              <a:defRPr/>
            </a:pPr>
            <a:r>
              <a:rPr lang="en-US" dirty="0" smtClean="0"/>
              <a:t>Send emails directly or export reports or email lists.</a:t>
            </a:r>
          </a:p>
          <a:p>
            <a:pPr>
              <a:buFont typeface="Arial" charset="0"/>
              <a:buChar char="•"/>
              <a:defRPr/>
            </a:pPr>
            <a:endParaRPr lang="en-US" dirty="0" smtClean="0"/>
          </a:p>
        </p:txBody>
      </p:sp>
    </p:spTree>
    <p:extLst>
      <p:ext uri="{BB962C8B-B14F-4D97-AF65-F5344CB8AC3E}">
        <p14:creationId xmlns:p14="http://schemas.microsoft.com/office/powerpoint/2010/main" val="8805340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National, Regional, &amp; Section</a:t>
            </a:r>
            <a:endParaRPr lang="en-US" dirty="0"/>
          </a:p>
        </p:txBody>
      </p:sp>
      <p:sp>
        <p:nvSpPr>
          <p:cNvPr id="3" name="Content Placeholder 2"/>
          <p:cNvSpPr>
            <a:spLocks noGrp="1"/>
          </p:cNvSpPr>
          <p:nvPr>
            <p:ph idx="1"/>
          </p:nvPr>
        </p:nvSpPr>
        <p:spPr/>
        <p:txBody>
          <a:bodyPr/>
          <a:lstStyle/>
          <a:p>
            <a:pPr marL="0" indent="0">
              <a:buFont typeface="Arial" charset="0"/>
              <a:buNone/>
              <a:defRPr/>
            </a:pPr>
            <a:r>
              <a:rPr lang="en-US" dirty="0" smtClean="0"/>
              <a:t>National statistics and charter portal:</a:t>
            </a:r>
          </a:p>
          <a:p>
            <a:pPr>
              <a:buFont typeface="Arial" charset="0"/>
              <a:buChar char="•"/>
              <a:defRPr/>
            </a:pPr>
            <a:r>
              <a:rPr lang="en-US" dirty="0" smtClean="0"/>
              <a:t>Access summarized metrics from all lodges on LodgeMaster.</a:t>
            </a:r>
          </a:p>
          <a:p>
            <a:pPr>
              <a:buFont typeface="Arial" charset="0"/>
              <a:buChar char="•"/>
              <a:defRPr/>
            </a:pPr>
            <a:r>
              <a:rPr lang="en-US" dirty="0" smtClean="0"/>
              <a:t>View, export and print lodge charters and journey to excellence data. </a:t>
            </a:r>
            <a:endParaRPr lang="en-US" dirty="0"/>
          </a:p>
        </p:txBody>
      </p:sp>
    </p:spTree>
    <p:extLst>
      <p:ext uri="{BB962C8B-B14F-4D97-AF65-F5344CB8AC3E}">
        <p14:creationId xmlns:p14="http://schemas.microsoft.com/office/powerpoint/2010/main" val="228231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854575"/>
            <a:ext cx="9144000" cy="1470025"/>
          </a:xfrm>
        </p:spPr>
        <p:txBody>
          <a:bodyPr rtlCol="0">
            <a:normAutofit/>
          </a:bodyPr>
          <a:lstStyle/>
          <a:p>
            <a:pPr algn="ctr" eaLnBrk="1" fontAlgn="auto" hangingPunct="1">
              <a:spcAft>
                <a:spcPts val="0"/>
              </a:spcAft>
              <a:defRPr/>
            </a:pPr>
            <a:r>
              <a:rPr lang="en-US" sz="3500" dirty="0" smtClean="0">
                <a:solidFill>
                  <a:schemeClr val="tx1">
                    <a:lumMod val="65000"/>
                    <a:lumOff val="35000"/>
                  </a:schemeClr>
                </a:solidFill>
              </a:rPr>
              <a:t>The Details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Release Details</a:t>
            </a:r>
            <a:endParaRPr lang="en-US" dirty="0"/>
          </a:p>
        </p:txBody>
      </p:sp>
      <p:sp>
        <p:nvSpPr>
          <p:cNvPr id="14339" name="Content Placeholder 2"/>
          <p:cNvSpPr>
            <a:spLocks noGrp="1"/>
          </p:cNvSpPr>
          <p:nvPr>
            <p:ph idx="1"/>
          </p:nvPr>
        </p:nvSpPr>
        <p:spPr/>
        <p:txBody>
          <a:bodyPr/>
          <a:lstStyle/>
          <a:p>
            <a:r>
              <a:rPr lang="en-US" altLang="en-US" dirty="0" smtClean="0"/>
              <a:t>Modules will be available starting at the end of 2015 – members, events, units, users.</a:t>
            </a:r>
          </a:p>
          <a:p>
            <a:r>
              <a:rPr lang="en-US" altLang="en-US" dirty="0" smtClean="0"/>
              <a:t>Custom reporting available at same time.</a:t>
            </a:r>
          </a:p>
          <a:p>
            <a:r>
              <a:rPr lang="en-US" altLang="en-US" dirty="0" smtClean="0"/>
              <a:t>Remaining modules available inside Silverlight area inside new web version.</a:t>
            </a:r>
          </a:p>
          <a:p>
            <a:r>
              <a:rPr lang="en-US" altLang="en-US" dirty="0" smtClean="0"/>
              <a:t>Member portal available in 2016.</a:t>
            </a:r>
          </a:p>
          <a:p>
            <a:pPr lvl="1"/>
            <a:endParaRPr lang="en-US" alt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rtlCol="0">
            <a:normAutofit/>
          </a:bodyPr>
          <a:lstStyle/>
          <a:p>
            <a:pPr marL="81481" eaLnBrk="1" fontAlgn="auto" hangingPunct="1">
              <a:spcAft>
                <a:spcPts val="0"/>
              </a:spcAft>
              <a:defRPr/>
            </a:pPr>
            <a:r>
              <a:rPr lang="en-US" dirty="0" smtClean="0"/>
              <a:t>Getting Help</a:t>
            </a:r>
          </a:p>
        </p:txBody>
      </p:sp>
      <p:sp>
        <p:nvSpPr>
          <p:cNvPr id="15363" name="Rectangle 3"/>
          <p:cNvSpPr>
            <a:spLocks noGrp="1" noChangeArrowheads="1"/>
          </p:cNvSpPr>
          <p:nvPr>
            <p:ph type="body" idx="1"/>
          </p:nvPr>
        </p:nvSpPr>
        <p:spPr>
          <a:xfrm>
            <a:off x="768350" y="2197100"/>
            <a:ext cx="7599363" cy="4259263"/>
          </a:xfrm>
        </p:spPr>
        <p:txBody>
          <a:bodyPr/>
          <a:lstStyle/>
          <a:p>
            <a:pPr eaLnBrk="1" hangingPunct="1"/>
            <a:r>
              <a:rPr lang="en-US" altLang="en-US" smtClean="0">
                <a:latin typeface="Helvetica" panose="020B0604020202020204" pitchFamily="34" charset="0"/>
                <a:sym typeface="Helvetica" panose="020B0604020202020204" pitchFamily="34" charset="0"/>
              </a:rPr>
              <a:t>OA LodgeMaster support center: </a:t>
            </a:r>
            <a:r>
              <a:rPr lang="en-US" altLang="en-US" smtClean="0">
                <a:latin typeface="Helvetica" panose="020B0604020202020204" pitchFamily="34" charset="0"/>
                <a:sym typeface="Helvetica" panose="020B0604020202020204" pitchFamily="34" charset="0"/>
                <a:hlinkClick r:id="rId3"/>
              </a:rPr>
              <a:t>http://lodgemaster.oa-bsa.org/support/</a:t>
            </a:r>
            <a:endParaRPr lang="en-US" altLang="en-US" smtClean="0">
              <a:latin typeface="Helvetica" panose="020B0604020202020204" pitchFamily="34" charset="0"/>
              <a:sym typeface="Helvetica" panose="020B0604020202020204" pitchFamily="34" charset="0"/>
            </a:endParaRPr>
          </a:p>
          <a:p>
            <a:pPr lvl="1" eaLnBrk="1" hangingPunct="1"/>
            <a:r>
              <a:rPr lang="en-US" altLang="en-US" smtClean="0"/>
              <a:t>View documents and get troubleshooting help.</a:t>
            </a:r>
          </a:p>
          <a:p>
            <a:pPr lvl="1" eaLnBrk="1" hangingPunct="1"/>
            <a:r>
              <a:rPr lang="en-US" altLang="en-US" smtClean="0"/>
              <a:t>Talk to other users in the forums.</a:t>
            </a:r>
          </a:p>
          <a:p>
            <a:pPr lvl="1" eaLnBrk="1" hangingPunct="1"/>
            <a:r>
              <a:rPr lang="en-US" altLang="en-US" smtClean="0"/>
              <a:t>Submit support requests or enhancement ideas.</a:t>
            </a:r>
            <a:endParaRPr lang="en-US" altLang="en-US" smtClean="0">
              <a:latin typeface="Helvetica" panose="020B0604020202020204" pitchFamily="34" charset="0"/>
              <a:sym typeface="Helvetica" panose="020B0604020202020204" pitchFamily="34" charset="0"/>
            </a:endParaRP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Questions?</a:t>
            </a:r>
            <a:endParaRPr lang="en-US" dirty="0"/>
          </a:p>
        </p:txBody>
      </p:sp>
      <p:sp>
        <p:nvSpPr>
          <p:cNvPr id="16387" name="Content Placeholder 2"/>
          <p:cNvSpPr>
            <a:spLocks noGrp="1"/>
          </p:cNvSpPr>
          <p:nvPr>
            <p:ph idx="1"/>
          </p:nvPr>
        </p:nvSpPr>
        <p:spPr/>
        <p:txBody>
          <a:bodyPr/>
          <a:lstStyle/>
          <a:p>
            <a:pPr marL="0" indent="0">
              <a:buFont typeface="Arial" panose="020B0604020202020204" pitchFamily="34" charset="0"/>
              <a:buNone/>
            </a:pPr>
            <a:endParaRPr lang="en-US" altLang="en-US" smtClean="0"/>
          </a:p>
          <a:p>
            <a:pPr marL="0" indent="0">
              <a:buFont typeface="Arial" panose="020B0604020202020204" pitchFamily="34" charset="0"/>
              <a:buNone/>
            </a:pPr>
            <a:endParaRPr lang="en-US" altLang="en-US" smtClean="0"/>
          </a:p>
          <a:p>
            <a:pPr marL="0" indent="0">
              <a:buFont typeface="Arial" panose="020B0604020202020204" pitchFamily="34" charset="0"/>
              <a:buNone/>
            </a:pPr>
            <a:endParaRPr lang="en-US" altLang="en-US" smtClean="0"/>
          </a:p>
          <a:p>
            <a:pPr marL="0" indent="0" algn="ctr">
              <a:buFont typeface="Arial" panose="020B0604020202020204" pitchFamily="34" charset="0"/>
              <a:buNone/>
            </a:pPr>
            <a:r>
              <a:rPr lang="en-US" altLang="en-US" smtClean="0"/>
              <a:t>Questions?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854575"/>
            <a:ext cx="9144000" cy="1470025"/>
          </a:xfrm>
        </p:spPr>
        <p:txBody>
          <a:bodyPr rtlCol="0">
            <a:normAutofit/>
          </a:bodyPr>
          <a:lstStyle/>
          <a:p>
            <a:pPr algn="ctr" eaLnBrk="1" fontAlgn="auto" hangingPunct="1">
              <a:spcAft>
                <a:spcPts val="0"/>
              </a:spcAft>
              <a:defRPr/>
            </a:pPr>
            <a:r>
              <a:rPr lang="en-US" sz="3500" dirty="0" smtClean="0">
                <a:solidFill>
                  <a:schemeClr val="tx1">
                    <a:lumMod val="65000"/>
                    <a:lumOff val="35000"/>
                  </a:schemeClr>
                </a:solidFill>
              </a:rPr>
              <a:t>The Past - Where We’ve Been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eaLnBrk="1" fontAlgn="auto" hangingPunct="1">
              <a:spcAft>
                <a:spcPts val="0"/>
              </a:spcAft>
              <a:defRPr/>
            </a:pPr>
            <a:r>
              <a:rPr lang="en-US" dirty="0" smtClean="0"/>
              <a:t>Where We’ve Been</a:t>
            </a:r>
          </a:p>
        </p:txBody>
      </p:sp>
      <p:sp>
        <p:nvSpPr>
          <p:cNvPr id="5123" name="Content Placeholder 2"/>
          <p:cNvSpPr>
            <a:spLocks noGrp="1"/>
          </p:cNvSpPr>
          <p:nvPr>
            <p:ph idx="1"/>
          </p:nvPr>
        </p:nvSpPr>
        <p:spPr/>
        <p:txBody>
          <a:bodyPr/>
          <a:lstStyle/>
          <a:p>
            <a:r>
              <a:rPr lang="en-US" altLang="en-US" dirty="0" smtClean="0"/>
              <a:t>Project began in 2004, announced at NOAC 2006, and initially released on January 1, 2007.</a:t>
            </a:r>
          </a:p>
          <a:p>
            <a:r>
              <a:rPr lang="en-US" altLang="en-US" dirty="0" smtClean="0"/>
              <a:t>Forty nine releases since initial release.</a:t>
            </a:r>
          </a:p>
          <a:p>
            <a:r>
              <a:rPr lang="en-US" altLang="en-US" dirty="0" smtClean="0"/>
              <a:t>277 of 278 lodges are using LodgeMaster.</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Where We’ve Been</a:t>
            </a:r>
            <a:endParaRPr lang="en-US" dirty="0"/>
          </a:p>
        </p:txBody>
      </p:sp>
      <p:sp>
        <p:nvSpPr>
          <p:cNvPr id="6147" name="Content Placeholder 2"/>
          <p:cNvSpPr>
            <a:spLocks noGrp="1"/>
          </p:cNvSpPr>
          <p:nvPr>
            <p:ph idx="1"/>
          </p:nvPr>
        </p:nvSpPr>
        <p:spPr/>
        <p:txBody>
          <a:bodyPr/>
          <a:lstStyle/>
          <a:p>
            <a:r>
              <a:rPr lang="en-US" altLang="en-US" dirty="0" smtClean="0"/>
              <a:t>System works well and offers much more flexibility than previous versions.</a:t>
            </a:r>
          </a:p>
          <a:p>
            <a:r>
              <a:rPr lang="en-US" altLang="en-US" dirty="0" smtClean="0"/>
              <a:t>No custom reporting across entire database.</a:t>
            </a:r>
          </a:p>
          <a:p>
            <a:r>
              <a:rPr lang="en-US" altLang="en-US" dirty="0" smtClean="0"/>
              <a:t>Uses Silverlight.</a:t>
            </a:r>
          </a:p>
          <a:p>
            <a:r>
              <a:rPr lang="en-US" altLang="en-US" dirty="0" smtClean="0"/>
              <a:t>No member portal  functionality.</a:t>
            </a:r>
          </a:p>
          <a:p>
            <a:endParaRPr lang="en-US" altLang="en-US" dirty="0" smtClean="0"/>
          </a:p>
          <a:p>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854575"/>
            <a:ext cx="9144000" cy="1470025"/>
          </a:xfrm>
        </p:spPr>
        <p:txBody>
          <a:bodyPr rtlCol="0">
            <a:normAutofit/>
          </a:bodyPr>
          <a:lstStyle/>
          <a:p>
            <a:pPr algn="ctr" eaLnBrk="1" fontAlgn="auto" hangingPunct="1">
              <a:spcAft>
                <a:spcPts val="0"/>
              </a:spcAft>
              <a:defRPr/>
            </a:pPr>
            <a:r>
              <a:rPr lang="en-US" sz="3500" dirty="0" smtClean="0">
                <a:solidFill>
                  <a:schemeClr val="tx1">
                    <a:lumMod val="65000"/>
                    <a:lumOff val="35000"/>
                  </a:schemeClr>
                </a:solidFill>
              </a:rPr>
              <a:t>The Present - Where We Are Going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Forward Thinking</a:t>
            </a:r>
            <a:endParaRPr lang="en-US" dirty="0"/>
          </a:p>
        </p:txBody>
      </p:sp>
      <p:sp>
        <p:nvSpPr>
          <p:cNvPr id="4099" name="Content Placeholder 2"/>
          <p:cNvSpPr>
            <a:spLocks noGrp="1"/>
          </p:cNvSpPr>
          <p:nvPr>
            <p:ph idx="1"/>
          </p:nvPr>
        </p:nvSpPr>
        <p:spPr/>
        <p:txBody>
          <a:bodyPr/>
          <a:lstStyle/>
          <a:p>
            <a:pPr marL="0" indent="0">
              <a:buFont typeface="Arial" panose="020B0604020202020204" pitchFamily="34" charset="0"/>
              <a:buNone/>
            </a:pPr>
            <a:r>
              <a:rPr lang="en-US" altLang="en-US" sz="1600" i="1" smtClean="0"/>
              <a:t>From time to time, in written and oral statements, we discuss our expectations regarding future events and our plans and objectives for future operations. These forward-looking statements generally are accompanied by words such as "anticipate," "believe," "could," "estimate," expect," "forecast," "intent," "may," "possible," potential," "predict," "project" or other similar words, phrases or expressions. Forward-looking statements involve a number of risks and uncertainties that could cause actual results to vary from our expectations because of factors such as, but not limited to, competitive and general economic conditions domestically and internationally; acts of terrorism, war, governmental action, natural disasters and other Force Majeure events; changes in the legal and regulatory environment; our restructuring activities; currency fluctuations; changes in customer demand; and the other risks and contingencies detailed within this website, various reports and our other filings with the Securities and Exchange Commission. We undertake no obligation to update, amend, or clarify forward-looking statements, whether as a result of new information, future events or otherwise.</a:t>
            </a:r>
            <a:endParaRPr lang="en-US" altLang="en-US" sz="1600" smtClean="0"/>
          </a:p>
        </p:txBody>
      </p:sp>
    </p:spTree>
    <p:extLst>
      <p:ext uri="{BB962C8B-B14F-4D97-AF65-F5344CB8AC3E}">
        <p14:creationId xmlns:p14="http://schemas.microsoft.com/office/powerpoint/2010/main" val="2718418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Where We Are Going</a:t>
            </a:r>
            <a:endParaRPr lang="en-US" dirty="0"/>
          </a:p>
        </p:txBody>
      </p:sp>
      <p:sp>
        <p:nvSpPr>
          <p:cNvPr id="9219" name="Content Placeholder 2"/>
          <p:cNvSpPr>
            <a:spLocks noGrp="1"/>
          </p:cNvSpPr>
          <p:nvPr>
            <p:ph idx="1"/>
          </p:nvPr>
        </p:nvSpPr>
        <p:spPr/>
        <p:txBody>
          <a:bodyPr/>
          <a:lstStyle/>
          <a:p>
            <a:r>
              <a:rPr lang="en-US" altLang="en-US" dirty="0" smtClean="0"/>
              <a:t>Same architecture and tools.</a:t>
            </a:r>
          </a:p>
          <a:p>
            <a:r>
              <a:rPr lang="en-US" altLang="en-US" dirty="0" smtClean="0"/>
              <a:t>Reuses much of the same code, concepts and reports of the previous version.</a:t>
            </a:r>
          </a:p>
          <a:p>
            <a:r>
              <a:rPr lang="en-US" altLang="en-US" dirty="0" smtClean="0"/>
              <a:t>Much of the backend that makes everything work does not need major updates.</a:t>
            </a:r>
          </a:p>
          <a:p>
            <a:endParaRPr lang="en-US" alt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Where We Are Going</a:t>
            </a:r>
            <a:endParaRPr lang="en-US" dirty="0"/>
          </a:p>
        </p:txBody>
      </p:sp>
      <p:sp>
        <p:nvSpPr>
          <p:cNvPr id="10243" name="Content Placeholder 2"/>
          <p:cNvSpPr>
            <a:spLocks noGrp="1"/>
          </p:cNvSpPr>
          <p:nvPr>
            <p:ph idx="1"/>
          </p:nvPr>
        </p:nvSpPr>
        <p:spPr/>
        <p:txBody>
          <a:bodyPr/>
          <a:lstStyle/>
          <a:p>
            <a:r>
              <a:rPr lang="en-US" altLang="en-US" dirty="0"/>
              <a:t>Web (HTML / </a:t>
            </a:r>
            <a:r>
              <a:rPr lang="en-US" altLang="en-US" dirty="0" err="1"/>
              <a:t>Javascript</a:t>
            </a:r>
            <a:r>
              <a:rPr lang="en-US" altLang="en-US" dirty="0"/>
              <a:t>) based, no more Silverlight.</a:t>
            </a:r>
          </a:p>
          <a:p>
            <a:r>
              <a:rPr lang="en-US" altLang="en-US" dirty="0"/>
              <a:t>Similar in design to current version.</a:t>
            </a:r>
          </a:p>
          <a:p>
            <a:r>
              <a:rPr lang="en-US" altLang="en-US" dirty="0"/>
              <a:t>Usable in any modern browser – desktop, tablet, phone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Where We Are Going</a:t>
            </a:r>
            <a:endParaRPr lang="en-US" dirty="0"/>
          </a:p>
        </p:txBody>
      </p:sp>
      <p:sp>
        <p:nvSpPr>
          <p:cNvPr id="11267" name="Content Placeholder 2"/>
          <p:cNvSpPr>
            <a:spLocks noGrp="1"/>
          </p:cNvSpPr>
          <p:nvPr>
            <p:ph idx="1"/>
          </p:nvPr>
        </p:nvSpPr>
        <p:spPr/>
        <p:txBody>
          <a:bodyPr/>
          <a:lstStyle/>
          <a:p>
            <a:r>
              <a:rPr lang="en-US" altLang="en-US" dirty="0"/>
              <a:t>For offline version, server will need to be on a Windows computer, but any other browser on same Wi-Fi can access it.</a:t>
            </a:r>
          </a:p>
          <a:p>
            <a:r>
              <a:rPr lang="en-US" altLang="en-US" dirty="0" smtClean="0"/>
              <a:t>Offline </a:t>
            </a:r>
            <a:r>
              <a:rPr lang="en-US" altLang="en-US" dirty="0" smtClean="0"/>
              <a:t>installed similar current version.</a:t>
            </a:r>
          </a:p>
          <a:p>
            <a:r>
              <a:rPr lang="en-US" altLang="en-US" dirty="0" smtClean="0"/>
              <a:t>Different SQL version.</a:t>
            </a:r>
          </a:p>
          <a:p>
            <a:r>
              <a:rPr lang="en-US" altLang="en-US" dirty="0" smtClean="0"/>
              <a:t>Only one computer needs offline install.</a:t>
            </a:r>
          </a:p>
          <a:p>
            <a:r>
              <a:rPr lang="en-US" altLang="en-US" dirty="0" smtClean="0"/>
              <a:t>All functionality available both online and offline.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1192</TotalTime>
  <Words>690</Words>
  <Application>Microsoft Office PowerPoint</Application>
  <PresentationFormat>On-screen Show (4:3)</PresentationFormat>
  <Paragraphs>75</Paragraphs>
  <Slides>18</Slides>
  <Notes>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OA LodgeMaster – The New System</vt:lpstr>
      <vt:lpstr>The Past - Where We’ve Been</vt:lpstr>
      <vt:lpstr>Where We’ve Been</vt:lpstr>
      <vt:lpstr>Where We’ve Been</vt:lpstr>
      <vt:lpstr>The Present - Where We Are Going</vt:lpstr>
      <vt:lpstr>Forward Thinking</vt:lpstr>
      <vt:lpstr>Where We Are Going</vt:lpstr>
      <vt:lpstr>Where We Are Going</vt:lpstr>
      <vt:lpstr>Where We Are Going</vt:lpstr>
      <vt:lpstr>Future Portals</vt:lpstr>
      <vt:lpstr>Online Member Portal</vt:lpstr>
      <vt:lpstr>Online Member Portal</vt:lpstr>
      <vt:lpstr>National, Regional, &amp; Section</vt:lpstr>
      <vt:lpstr>National, Regional, &amp; Section</vt:lpstr>
      <vt:lpstr>The Details</vt:lpstr>
      <vt:lpstr>Release Details</vt:lpstr>
      <vt:lpstr>Getting Help</vt:lpstr>
      <vt:lpstr>Questions?</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TL101A – Introduction To OA LodgeMaster</dc:title>
  <dc:creator>Michael Card</dc:creator>
  <cp:lastModifiedBy>Michael Card</cp:lastModifiedBy>
  <cp:revision>45</cp:revision>
  <dcterms:created xsi:type="dcterms:W3CDTF">2009-07-30T13:09:31Z</dcterms:created>
  <dcterms:modified xsi:type="dcterms:W3CDTF">2015-08-06T15:35:11Z</dcterms:modified>
</cp:coreProperties>
</file>