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61" r:id="rId5"/>
    <p:sldId id="259" r:id="rId6"/>
    <p:sldId id="258" r:id="rId7"/>
    <p:sldId id="264" r:id="rId8"/>
    <p:sldId id="262" r:id="rId9"/>
    <p:sldId id="260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  <a:srgbClr val="F8E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457176-7499-4BA7-8816-91DE8619CADC}" v="2" dt="2022-10-24T18:36:39.5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Selfors" userId="92742fdd55c86a43" providerId="LiveId" clId="{88457176-7499-4BA7-8816-91DE8619CADC}"/>
    <pc:docChg chg="undo custSel modSld">
      <pc:chgData name="Peter Selfors" userId="92742fdd55c86a43" providerId="LiveId" clId="{88457176-7499-4BA7-8816-91DE8619CADC}" dt="2022-10-24T18:36:52.147" v="10" actId="207"/>
      <pc:docMkLst>
        <pc:docMk/>
      </pc:docMkLst>
      <pc:sldChg chg="modSp mod">
        <pc:chgData name="Peter Selfors" userId="92742fdd55c86a43" providerId="LiveId" clId="{88457176-7499-4BA7-8816-91DE8619CADC}" dt="2022-10-24T18:36:52.147" v="10" actId="207"/>
        <pc:sldMkLst>
          <pc:docMk/>
          <pc:sldMk cId="3614848630" sldId="260"/>
        </pc:sldMkLst>
        <pc:spChg chg="mod">
          <ac:chgData name="Peter Selfors" userId="92742fdd55c86a43" providerId="LiveId" clId="{88457176-7499-4BA7-8816-91DE8619CADC}" dt="2022-10-24T18:36:52.147" v="10" actId="207"/>
          <ac:spMkLst>
            <pc:docMk/>
            <pc:sldMk cId="3614848630" sldId="260"/>
            <ac:spMk id="3" creationId="{942B75E8-5A61-8BF0-C883-FEA792F94814}"/>
          </ac:spMkLst>
        </pc:spChg>
      </pc:sldChg>
      <pc:sldChg chg="modSp mod">
        <pc:chgData name="Peter Selfors" userId="92742fdd55c86a43" providerId="LiveId" clId="{88457176-7499-4BA7-8816-91DE8619CADC}" dt="2022-10-24T18:35:13.565" v="6"/>
        <pc:sldMkLst>
          <pc:docMk/>
          <pc:sldMk cId="732417827" sldId="262"/>
        </pc:sldMkLst>
        <pc:spChg chg="mod">
          <ac:chgData name="Peter Selfors" userId="92742fdd55c86a43" providerId="LiveId" clId="{88457176-7499-4BA7-8816-91DE8619CADC}" dt="2022-10-24T18:35:13.565" v="6"/>
          <ac:spMkLst>
            <pc:docMk/>
            <pc:sldMk cId="732417827" sldId="262"/>
            <ac:spMk id="10" creationId="{9796F79C-B92C-A7DD-CBAF-A664CC63FAE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E08CF-F8F1-8FB9-7269-A7714E6DE9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9FC318-34CA-C498-DF65-48B4D0CFB3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FC800D-FDBF-81BD-6C21-72BBC9992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8A1DE-168C-45F3-AEA7-14FBD45692B7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2D3B5C-E760-D84D-598D-71DE12F33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160D5-86B6-6D18-58DF-1710A0DD7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76CD-0C74-4C5A-BD16-82A35112A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305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8ECEF-84FF-7517-BEFF-47B193827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2812A4-0201-31F3-BCD7-ABC6BE1667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9F4BF-DE68-1E23-5D63-C0A26A9EB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8A1DE-168C-45F3-AEA7-14FBD45692B7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E4DFE-8D38-E258-5CA9-4A858519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10FEB-805F-A97D-727F-FCDA7B367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76CD-0C74-4C5A-BD16-82A35112A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26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2C923F-6926-9501-0623-A90E0E47BD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DCF062-205F-00C3-6DE6-A0558B53B8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274851-9EE2-5903-8F26-837E2C903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8A1DE-168C-45F3-AEA7-14FBD45692B7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40581C-63BA-0C2B-FBF4-B5D1BABF7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E4622-ECB6-3C06-CE5C-8C0F46AF4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76CD-0C74-4C5A-BD16-82A35112A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37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20CEC-155B-D661-35BD-F08AF0F49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71061-0942-FA77-D523-BE8FC7D70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568CB5-4765-F4BB-2712-120270F21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8A1DE-168C-45F3-AEA7-14FBD45692B7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075D7-C868-D5CC-0CBA-264121F2A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0BE37-C87D-DD74-962B-D8C040EA1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76CD-0C74-4C5A-BD16-82A35112A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434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E1C60-C488-FDD4-A44D-F7EBB01AA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63E2EB-F371-9417-E6B9-264612BD4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CD914-699C-2D15-01A4-215E709A7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8A1DE-168C-45F3-AEA7-14FBD45692B7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D36D4-5CD7-FC0D-0E64-595A288EA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BF988-437C-0C20-89A7-8D13ACAE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76CD-0C74-4C5A-BD16-82A35112A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768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1513B-BDC5-61B1-6CDD-8268EF584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A5701-7C78-DEFC-15B1-337264B084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7674DC-BEF5-7B22-7B19-6BA12BBF0B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6AF72B-971D-928D-CB6D-EAFBDF50D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8A1DE-168C-45F3-AEA7-14FBD45692B7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5C0AFE-1079-F263-9977-9EE0B76A3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F2EF1B-BD6F-31AE-A418-41948FB9F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76CD-0C74-4C5A-BD16-82A35112A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81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87E20-2F8C-2F5B-F75F-E8EB6FFDD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183D0E-445A-69A9-B740-5C0D328104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8459AE-E74D-5B9E-0008-919CB8F625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96E636-B1AA-A7BF-51A0-8CAF37BBEE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1EBF5D-128A-75B6-FA0C-96FCF87D55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4BD015-19FC-B7F2-87E9-D9C23378A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8A1DE-168C-45F3-AEA7-14FBD45692B7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06C716-5CDD-E8F2-937A-F8B111526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C7F188-C486-3192-2D4B-F4F27AECC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76CD-0C74-4C5A-BD16-82A35112A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179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4A4AF-9C59-8C88-5E04-5929A1838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85F9BE-F19F-1D37-01B5-79DE131F9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8A1DE-168C-45F3-AEA7-14FBD45692B7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A609BB-1A12-EEE4-59A7-7FB315510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6F7F25-B27F-3DB9-5DDA-B7B5EB999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76CD-0C74-4C5A-BD16-82A35112A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187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F36EBB-0580-8446-79D9-1BAFE8C27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8A1DE-168C-45F3-AEA7-14FBD45692B7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BC544C-4CAE-E412-9198-2C7B06E0E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14E9E-9D9E-5364-C82C-AEE5F41E5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76CD-0C74-4C5A-BD16-82A35112A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062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182AC-F3C6-1887-E9CC-01BDE8FC6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DEFD2-12FE-AC86-2469-4D18630E2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3E8B84-35EF-C723-1EBC-B2169EA80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67120A-740F-F054-538C-F3DD18878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8A1DE-168C-45F3-AEA7-14FBD45692B7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6F00EF-7415-A3A3-840C-556539ED0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705C0A-95C6-0A46-66FA-584FBA645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76CD-0C74-4C5A-BD16-82A35112A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312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F3768-C94F-2344-B9D4-D6DF9B61A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38D2CA-0C38-0511-B08E-559261BBEC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0F0D6C-EF39-26B3-99FD-762A8CC479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EFF7AE-7A1E-38E2-1D5B-0CF16DD77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8A1DE-168C-45F3-AEA7-14FBD45692B7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7FB8ED-7B6F-BC97-A92A-C47F834BA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306BEB-74C7-C650-40BA-8605782BA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76CD-0C74-4C5A-BD16-82A35112A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587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9FAB16-FBCF-B1A8-8C69-01E9B5E80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2A180C-4B57-BEFD-AD8F-3CC31DD58F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C92A0-F4F7-6147-36F1-A2E01CCB4D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8A1DE-168C-45F3-AEA7-14FBD45692B7}" type="datetimeFigureOut">
              <a:rPr lang="en-US" smtClean="0"/>
              <a:t>10/24/2022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88F32-F2E6-C8E4-8C1A-104B720B16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C316B-26F1-5444-0172-8AA568671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376CD-0C74-4C5A-BD16-82A35112A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295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oa-bsa.org/jamboree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jamboree.scouting.or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A547C0CA-F4D7-F077-5839-78F020FA8A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2" b="118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DA9281-2ABC-229D-BD16-970F32BCA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useo Slab 500" panose="02000000000000000000" pitchFamily="50" charset="0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23601-BB11-E880-57AF-D6B067C77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Museo Sans 300" panose="02000000000000000000" pitchFamily="50" charset="0"/>
              </a:rPr>
              <a:t>Thank you for promoting Operation Arrow 2023! The personal connection you make with each </a:t>
            </a:r>
            <a:r>
              <a:rPr lang="en-US" dirty="0" err="1">
                <a:latin typeface="Museo Sans 300" panose="02000000000000000000" pitchFamily="50" charset="0"/>
              </a:rPr>
              <a:t>Arrowmen</a:t>
            </a:r>
            <a:r>
              <a:rPr lang="en-US" dirty="0">
                <a:latin typeface="Museo Sans 300" panose="02000000000000000000" pitchFamily="50" charset="0"/>
              </a:rPr>
              <a:t> listening to your presentation will be what brings them to the jamboree.</a:t>
            </a:r>
          </a:p>
          <a:p>
            <a:pPr marL="0" indent="0">
              <a:buNone/>
            </a:pPr>
            <a:r>
              <a:rPr lang="en-US" dirty="0">
                <a:latin typeface="Museo Sans 300" panose="02000000000000000000" pitchFamily="50" charset="0"/>
              </a:rPr>
              <a:t>This slide deck is multi-purpose. It can be used for promotion as a winter banquet, conclave, in addition to an induction training, etc.</a:t>
            </a:r>
          </a:p>
          <a:p>
            <a:pPr marL="0" indent="0">
              <a:buNone/>
            </a:pPr>
            <a:r>
              <a:rPr lang="en-US" dirty="0">
                <a:latin typeface="Museo Sans 300" panose="02000000000000000000" pitchFamily="50" charset="0"/>
              </a:rPr>
              <a:t>The ultimate purpose is to encourage </a:t>
            </a:r>
            <a:r>
              <a:rPr lang="en-US" dirty="0" err="1">
                <a:latin typeface="Museo Sans 300" panose="02000000000000000000" pitchFamily="50" charset="0"/>
              </a:rPr>
              <a:t>Arrowmen</a:t>
            </a:r>
            <a:r>
              <a:rPr lang="en-US" dirty="0">
                <a:latin typeface="Museo Sans 300" panose="02000000000000000000" pitchFamily="50" charset="0"/>
              </a:rPr>
              <a:t> to learn more at </a:t>
            </a:r>
            <a:r>
              <a:rPr lang="en-US" dirty="0">
                <a:solidFill>
                  <a:srgbClr val="003A70"/>
                </a:solidFill>
                <a:latin typeface="Museo Sans 500" panose="02000000000000000000" pitchFamily="50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oa-bsa.org/jamboree </a:t>
            </a:r>
            <a:r>
              <a:rPr lang="en-US" dirty="0">
                <a:latin typeface="Museo Sans 300" panose="02000000000000000000" pitchFamily="50" charset="0"/>
              </a:rPr>
              <a:t>and to register at </a:t>
            </a:r>
            <a:r>
              <a:rPr lang="en-US" dirty="0">
                <a:solidFill>
                  <a:srgbClr val="003A70"/>
                </a:solidFill>
                <a:latin typeface="Museo Sans 500" panose="02000000000000000000" pitchFamily="50" charset="0"/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jamboree.scouting.org</a:t>
            </a:r>
            <a:r>
              <a:rPr lang="en-US" dirty="0">
                <a:solidFill>
                  <a:srgbClr val="003A70"/>
                </a:solidFill>
                <a:latin typeface="Museo Sans 500" panose="02000000000000000000" pitchFamily="50" charset="0"/>
              </a:rPr>
              <a:t>.</a:t>
            </a:r>
          </a:p>
        </p:txBody>
      </p:sp>
      <p:pic>
        <p:nvPicPr>
          <p:cNvPr id="4" name="Picture 3" descr="Arrow&#10;&#10;Description automatically generated with low confidence">
            <a:extLst>
              <a:ext uri="{FF2B5EF4-FFF2-40B4-BE49-F238E27FC236}">
                <a16:creationId xmlns:a16="http://schemas.microsoft.com/office/drawing/2014/main" id="{D3681559-8879-DA80-929B-D551CC7467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985" y="5140244"/>
            <a:ext cx="1426606" cy="142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631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holding his hand up in front of a crowd of people&#10;&#10;Description automatically generated with medium confidence">
            <a:extLst>
              <a:ext uri="{FF2B5EF4-FFF2-40B4-BE49-F238E27FC236}">
                <a16:creationId xmlns:a16="http://schemas.microsoft.com/office/drawing/2014/main" id="{7EFA4490-C9B5-5571-B0A3-A6B6A30C73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1EED83-EB94-5B2F-F3B1-9E7129A60F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1947" y="1046163"/>
            <a:ext cx="9788106" cy="2387600"/>
          </a:xfrm>
        </p:spPr>
        <p:txBody>
          <a:bodyPr>
            <a:normAutofit/>
          </a:bodyPr>
          <a:lstStyle/>
          <a:p>
            <a:r>
              <a:rPr lang="en-US" sz="6600" dirty="0">
                <a:latin typeface="Museo Slab 700" panose="02000000000000000000" pitchFamily="50" charset="0"/>
              </a:rPr>
              <a:t>Operation Arrow 2023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2B75E8-5A61-8BF0-C883-FEA792F94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5883" y="3524400"/>
            <a:ext cx="6760234" cy="1655762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Museo Slab 500" panose="02000000000000000000" pitchFamily="50" charset="0"/>
              </a:rPr>
              <a:t>2023 National Jamboree at the Summit Bechtel Reserve</a:t>
            </a:r>
          </a:p>
        </p:txBody>
      </p:sp>
      <p:pic>
        <p:nvPicPr>
          <p:cNvPr id="16" name="Picture 15" descr="Arrow&#10;&#10;Description automatically generated with low confidence">
            <a:extLst>
              <a:ext uri="{FF2B5EF4-FFF2-40B4-BE49-F238E27FC236}">
                <a16:creationId xmlns:a16="http://schemas.microsoft.com/office/drawing/2014/main" id="{2EEA8620-5AC8-46DF-843B-E1DD14615E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3786818"/>
            <a:ext cx="2833057" cy="2833057"/>
          </a:xfrm>
          <a:prstGeom prst="rect">
            <a:avLst/>
          </a:prstGeom>
        </p:spPr>
      </p:pic>
      <p:pic>
        <p:nvPicPr>
          <p:cNvPr id="18" name="Picture 17" descr="Logo, company name&#10;&#10;Description automatically generated">
            <a:extLst>
              <a:ext uri="{FF2B5EF4-FFF2-40B4-BE49-F238E27FC236}">
                <a16:creationId xmlns:a16="http://schemas.microsoft.com/office/drawing/2014/main" id="{8C1F4D30-AE64-DFC1-B673-C65E525C01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43" y="3786817"/>
            <a:ext cx="2833057" cy="283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198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holding his hand up in front of a crowd of people&#10;&#10;Description automatically generated with medium confidence">
            <a:extLst>
              <a:ext uri="{FF2B5EF4-FFF2-40B4-BE49-F238E27FC236}">
                <a16:creationId xmlns:a16="http://schemas.microsoft.com/office/drawing/2014/main" id="{7EFA4490-C9B5-5571-B0A3-A6B6A30C73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1EED83-EB94-5B2F-F3B1-9E7129A60F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1947" y="1046163"/>
            <a:ext cx="9788106" cy="2387600"/>
          </a:xfrm>
        </p:spPr>
        <p:txBody>
          <a:bodyPr>
            <a:normAutofit/>
          </a:bodyPr>
          <a:lstStyle/>
          <a:p>
            <a:r>
              <a:rPr lang="en-US" sz="6600" dirty="0">
                <a:latin typeface="Museo Slab 700" panose="02000000000000000000" pitchFamily="50" charset="0"/>
              </a:rPr>
              <a:t>Operation Arrow 2023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2B75E8-5A61-8BF0-C883-FEA792F94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5883" y="3524400"/>
            <a:ext cx="6760234" cy="1655762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Museo Slab 500" panose="02000000000000000000" pitchFamily="50" charset="0"/>
              </a:rPr>
              <a:t>2023 National Jamboree at the Summit Bechtel Reserve</a:t>
            </a:r>
          </a:p>
        </p:txBody>
      </p:sp>
      <p:pic>
        <p:nvPicPr>
          <p:cNvPr id="16" name="Picture 15" descr="Arrow&#10;&#10;Description automatically generated with low confidence">
            <a:extLst>
              <a:ext uri="{FF2B5EF4-FFF2-40B4-BE49-F238E27FC236}">
                <a16:creationId xmlns:a16="http://schemas.microsoft.com/office/drawing/2014/main" id="{2EEA8620-5AC8-46DF-843B-E1DD14615E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3786818"/>
            <a:ext cx="2833057" cy="2833057"/>
          </a:xfrm>
          <a:prstGeom prst="rect">
            <a:avLst/>
          </a:prstGeom>
        </p:spPr>
      </p:pic>
      <p:pic>
        <p:nvPicPr>
          <p:cNvPr id="18" name="Picture 17" descr="Logo, company name&#10;&#10;Description automatically generated">
            <a:extLst>
              <a:ext uri="{FF2B5EF4-FFF2-40B4-BE49-F238E27FC236}">
                <a16:creationId xmlns:a16="http://schemas.microsoft.com/office/drawing/2014/main" id="{8C1F4D30-AE64-DFC1-B673-C65E525C01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43" y="3786817"/>
            <a:ext cx="2833057" cy="283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477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Content Placeholder 12" descr="A group of people standing together&#10;&#10;Description automatically generated with low confidence">
            <a:extLst>
              <a:ext uri="{FF2B5EF4-FFF2-40B4-BE49-F238E27FC236}">
                <a16:creationId xmlns:a16="http://schemas.microsoft.com/office/drawing/2014/main" id="{002592A9-BAAA-A3E1-854C-DA30462047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88"/>
          <a:stretch/>
        </p:blipFill>
        <p:spPr>
          <a:xfrm>
            <a:off x="0" y="-285751"/>
            <a:ext cx="12192000" cy="71437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B6BB02-0E0D-F810-BB39-FA9530699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useo Slab 500" panose="02000000000000000000" pitchFamily="50" charset="0"/>
              </a:rPr>
              <a:t>Overview</a:t>
            </a:r>
          </a:p>
        </p:txBody>
      </p:sp>
      <p:sp>
        <p:nvSpPr>
          <p:cNvPr id="32" name="Content Placeholder 31">
            <a:extLst>
              <a:ext uri="{FF2B5EF4-FFF2-40B4-BE49-F238E27FC236}">
                <a16:creationId xmlns:a16="http://schemas.microsoft.com/office/drawing/2014/main" id="{0788ECFE-F62C-0F02-275B-04597DE48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Museo Sans 300" panose="02000000000000000000" pitchFamily="50" charset="0"/>
              </a:rPr>
              <a:t>Operation Arrow is your opportunity to experience the 2023 National Jamboree while providing service with your fellow </a:t>
            </a:r>
            <a:r>
              <a:rPr lang="en-US" dirty="0" err="1">
                <a:latin typeface="Museo Sans 300" panose="02000000000000000000" pitchFamily="50" charset="0"/>
              </a:rPr>
              <a:t>Arrowmen</a:t>
            </a:r>
            <a:r>
              <a:rPr lang="en-US" dirty="0">
                <a:latin typeface="Museo Sans 300" panose="02000000000000000000" pitchFamily="50" charset="0"/>
              </a:rPr>
              <a:t>. The Jamboree will take place July 19-28, 2023 at the Summit Bechtel Reserve in West Virginia.</a:t>
            </a:r>
          </a:p>
          <a:p>
            <a:pPr marL="0" indent="0">
              <a:buNone/>
            </a:pPr>
            <a:r>
              <a:rPr lang="en-US" dirty="0">
                <a:latin typeface="Museo Sans 300" panose="02000000000000000000" pitchFamily="50" charset="0"/>
              </a:rPr>
              <a:t>• Make life-long friends.</a:t>
            </a:r>
          </a:p>
          <a:p>
            <a:pPr marL="0" indent="0">
              <a:buNone/>
            </a:pPr>
            <a:r>
              <a:rPr lang="en-US" dirty="0">
                <a:latin typeface="Museo Sans 300" panose="02000000000000000000" pitchFamily="50" charset="0"/>
              </a:rPr>
              <a:t>• Be part of putting on the largest Scouting event since 2017 and the 2023 Order of the Arrow Program of Emphasis.</a:t>
            </a:r>
          </a:p>
          <a:p>
            <a:pPr marL="0" indent="0">
              <a:buNone/>
            </a:pPr>
            <a:r>
              <a:rPr lang="en-US" dirty="0">
                <a:latin typeface="Museo Sans 300" panose="02000000000000000000" pitchFamily="50" charset="0"/>
              </a:rPr>
              <a:t>• Experience the Summit Bechtel Reserve.</a:t>
            </a:r>
          </a:p>
          <a:p>
            <a:pPr marL="0" indent="0">
              <a:buNone/>
            </a:pPr>
            <a:r>
              <a:rPr lang="en-US" dirty="0">
                <a:latin typeface="Museo Sans 300" panose="02000000000000000000" pitchFamily="50" charset="0"/>
              </a:rPr>
              <a:t>• Engage in new, fun activities and shows.</a:t>
            </a:r>
          </a:p>
        </p:txBody>
      </p:sp>
      <p:pic>
        <p:nvPicPr>
          <p:cNvPr id="34" name="Picture 33" descr="Arrow&#10;&#10;Description automatically generated with low confidence">
            <a:extLst>
              <a:ext uri="{FF2B5EF4-FFF2-40B4-BE49-F238E27FC236}">
                <a16:creationId xmlns:a16="http://schemas.microsoft.com/office/drawing/2014/main" id="{94576D84-3028-3DAA-E9E9-8E5C1A4856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985" y="5140244"/>
            <a:ext cx="1426606" cy="142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715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group of people standing on a hill&#10;&#10;Description automatically generated with low confidence">
            <a:extLst>
              <a:ext uri="{FF2B5EF4-FFF2-40B4-BE49-F238E27FC236}">
                <a16:creationId xmlns:a16="http://schemas.microsoft.com/office/drawing/2014/main" id="{69533A46-6472-4EBB-8AA4-19AD20B973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2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A0F0D5-8278-AE74-4E7D-299FA08D4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useo Slab 500" panose="02000000000000000000" pitchFamily="50" charset="0"/>
              </a:rPr>
              <a:t>Summit Bechtel Reserve (SBR)</a:t>
            </a:r>
          </a:p>
        </p:txBody>
      </p:sp>
      <p:sp>
        <p:nvSpPr>
          <p:cNvPr id="10" name="Content Placeholder 31">
            <a:extLst>
              <a:ext uri="{FF2B5EF4-FFF2-40B4-BE49-F238E27FC236}">
                <a16:creationId xmlns:a16="http://schemas.microsoft.com/office/drawing/2014/main" id="{9796F79C-B92C-A7DD-CBAF-A664CC63FAE1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i="0" dirty="0">
                <a:solidFill>
                  <a:srgbClr val="212121"/>
                </a:solidFill>
                <a:effectLst/>
                <a:latin typeface="Museo Sans 300" panose="02000000000000000000" pitchFamily="50" charset="0"/>
              </a:rPr>
              <a:t>Situated in the wilds of West Virginia near River Gorge National Park.</a:t>
            </a:r>
          </a:p>
          <a:p>
            <a:pPr lvl="1"/>
            <a:r>
              <a:rPr lang="en-US" sz="2400" dirty="0">
                <a:latin typeface="Museo Sans 300" panose="02000000000000000000" pitchFamily="50" charset="0"/>
              </a:rPr>
              <a:t>10,000-acre Summit Bechtel Reserve is adjacent to 70,000 acres of a federally protected national river area.</a:t>
            </a:r>
            <a:endParaRPr lang="en-US" b="0" i="0" dirty="0">
              <a:solidFill>
                <a:srgbClr val="212121"/>
              </a:solidFill>
              <a:effectLst/>
              <a:latin typeface="Museo Sans 300" panose="02000000000000000000" pitchFamily="50" charset="0"/>
            </a:endParaRPr>
          </a:p>
          <a:p>
            <a:r>
              <a:rPr lang="en-US" dirty="0">
                <a:solidFill>
                  <a:srgbClr val="212121"/>
                </a:solidFill>
                <a:latin typeface="Museo Sans 300" panose="02000000000000000000" pitchFamily="50" charset="0"/>
              </a:rPr>
              <a:t>The third jamboree to be held at SBR.</a:t>
            </a:r>
            <a:endParaRPr lang="en-US" b="0" i="0" dirty="0">
              <a:solidFill>
                <a:srgbClr val="212121"/>
              </a:solidFill>
              <a:effectLst/>
              <a:latin typeface="Museo Sans 300" panose="02000000000000000000" pitchFamily="50" charset="0"/>
            </a:endParaRPr>
          </a:p>
          <a:p>
            <a:r>
              <a:rPr lang="en-US" dirty="0">
                <a:solidFill>
                  <a:srgbClr val="212121"/>
                </a:solidFill>
                <a:latin typeface="Museo Sans 300" panose="02000000000000000000" pitchFamily="50" charset="0"/>
              </a:rPr>
              <a:t>One of four National High Adventure Bases.</a:t>
            </a:r>
          </a:p>
          <a:p>
            <a:pPr marL="177800" lvl="0" indent="-177800">
              <a:lnSpc>
                <a:spcPct val="117999"/>
              </a:lnSpc>
              <a:buSzPct val="100000"/>
              <a:buChar char="•"/>
              <a:defRPr sz="1800"/>
            </a:pPr>
            <a:r>
              <a:rPr lang="en-US" sz="2800" dirty="0">
                <a:latin typeface="Museo Sans 300" panose="02000000000000000000" pitchFamily="50" charset="0"/>
              </a:rPr>
              <a:t>More than 20,000 Scouts and Scouters will explore all kinds of adventures—stadium shows, pioneer village, adventure sports, patch trading, and more—in the heart of one of nature’s greatest playgrounds.</a:t>
            </a:r>
          </a:p>
          <a:p>
            <a:pPr marL="177800" lvl="0" indent="-177800">
              <a:lnSpc>
                <a:spcPct val="117999"/>
              </a:lnSpc>
              <a:buSzPct val="100000"/>
              <a:buChar char="•"/>
              <a:defRPr sz="1800"/>
            </a:pPr>
            <a:endParaRPr lang="en-US" sz="2800" dirty="0"/>
          </a:p>
        </p:txBody>
      </p:sp>
      <p:pic>
        <p:nvPicPr>
          <p:cNvPr id="12" name="Picture 11" descr="SBR logo">
            <a:extLst>
              <a:ext uri="{FF2B5EF4-FFF2-40B4-BE49-F238E27FC236}">
                <a16:creationId xmlns:a16="http://schemas.microsoft.com/office/drawing/2014/main" id="{21AF7C20-1674-A719-2D8E-93B676D994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62" b="48759"/>
          <a:stretch/>
        </p:blipFill>
        <p:spPr>
          <a:xfrm>
            <a:off x="10655558" y="5140244"/>
            <a:ext cx="1347033" cy="145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088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wearing helmets&#10;&#10;Description automatically generated with low confidence">
            <a:extLst>
              <a:ext uri="{FF2B5EF4-FFF2-40B4-BE49-F238E27FC236}">
                <a16:creationId xmlns:a16="http://schemas.microsoft.com/office/drawing/2014/main" id="{F8A81743-2B00-00AB-C2B9-64250E9347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8"/>
          <a:stretch/>
        </p:blipFill>
        <p:spPr>
          <a:xfrm>
            <a:off x="0" y="-446597"/>
            <a:ext cx="12192000" cy="7304597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154102-4361-B9E3-A3F9-A2A378B90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useo Slab 500" panose="02000000000000000000" pitchFamily="50" charset="0"/>
              </a:rPr>
              <a:t>OA Service Corps</a:t>
            </a:r>
          </a:p>
        </p:txBody>
      </p:sp>
      <p:sp>
        <p:nvSpPr>
          <p:cNvPr id="6" name="Content Placeholder 31">
            <a:extLst>
              <a:ext uri="{FF2B5EF4-FFF2-40B4-BE49-F238E27FC236}">
                <a16:creationId xmlns:a16="http://schemas.microsoft.com/office/drawing/2014/main" id="{5EF01EE4-0331-3C29-1EAA-202713E91C7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212121"/>
                </a:solidFill>
                <a:latin typeface="Museo Sans 300" panose="02000000000000000000" pitchFamily="50" charset="0"/>
              </a:rPr>
              <a:t>The OA Service Corps are the logistical boots-on-the-ground for the jamboree.</a:t>
            </a:r>
          </a:p>
          <a:p>
            <a:r>
              <a:rPr lang="en-US" dirty="0">
                <a:latin typeface="Museo Sans 300" panose="02000000000000000000" pitchFamily="50" charset="0"/>
              </a:rPr>
              <a:t>Mobilize to operate welcome day for all </a:t>
            </a:r>
            <a:r>
              <a:rPr lang="en-US" dirty="0" err="1">
                <a:latin typeface="Museo Sans 300" panose="02000000000000000000" pitchFamily="50" charset="0"/>
              </a:rPr>
              <a:t>particpants</a:t>
            </a:r>
            <a:r>
              <a:rPr lang="en-US" dirty="0">
                <a:latin typeface="Museo Sans 300" panose="02000000000000000000" pitchFamily="50" charset="0"/>
              </a:rPr>
              <a:t>.</a:t>
            </a:r>
          </a:p>
          <a:p>
            <a:r>
              <a:rPr lang="en-US" sz="2800" dirty="0">
                <a:latin typeface="Museo Sans 300" panose="02000000000000000000" pitchFamily="50" charset="0"/>
              </a:rPr>
              <a:t>Coordinate the movement of jam</a:t>
            </a:r>
            <a:r>
              <a:rPr lang="en-US" dirty="0">
                <a:latin typeface="Museo Sans 300" panose="02000000000000000000" pitchFamily="50" charset="0"/>
              </a:rPr>
              <a:t>boree supplies, materials, and tools.</a:t>
            </a:r>
          </a:p>
          <a:p>
            <a:r>
              <a:rPr lang="en-US" dirty="0">
                <a:latin typeface="Museo Sans 300" panose="02000000000000000000" pitchFamily="50" charset="0"/>
              </a:rPr>
              <a:t>Provide guidance at the arena shows.</a:t>
            </a:r>
            <a:endParaRPr lang="en-US" sz="2800" dirty="0">
              <a:latin typeface="Museo Sans 300" panose="02000000000000000000" pitchFamily="50" charset="0"/>
            </a:endParaRPr>
          </a:p>
        </p:txBody>
      </p:sp>
      <p:pic>
        <p:nvPicPr>
          <p:cNvPr id="7" name="Picture 6" descr="Arrow&#10;&#10;Description automatically generated with low confidence">
            <a:extLst>
              <a:ext uri="{FF2B5EF4-FFF2-40B4-BE49-F238E27FC236}">
                <a16:creationId xmlns:a16="http://schemas.microsoft.com/office/drawing/2014/main" id="{8B1E7734-4E6C-B875-A3A7-F99A6F741B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985" y="5140244"/>
            <a:ext cx="1426606" cy="142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318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person, grass, sport, outdoor&#10;&#10;Description automatically generated">
            <a:extLst>
              <a:ext uri="{FF2B5EF4-FFF2-40B4-BE49-F238E27FC236}">
                <a16:creationId xmlns:a16="http://schemas.microsoft.com/office/drawing/2014/main" id="{9E98D369-F157-0F9C-8821-A42227CDAB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24"/>
          <a:stretch/>
        </p:blipFill>
        <p:spPr>
          <a:xfrm>
            <a:off x="0" y="-1"/>
            <a:ext cx="12192000" cy="6858001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F6EA88-D55B-A3BC-C9A9-3417CC55F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useo Slab 500" panose="02000000000000000000" pitchFamily="50" charset="0"/>
              </a:rPr>
              <a:t>Summit Apex</a:t>
            </a:r>
          </a:p>
        </p:txBody>
      </p:sp>
      <p:sp>
        <p:nvSpPr>
          <p:cNvPr id="9" name="Content Placeholder 31">
            <a:extLst>
              <a:ext uri="{FF2B5EF4-FFF2-40B4-BE49-F238E27FC236}">
                <a16:creationId xmlns:a16="http://schemas.microsoft.com/office/drawing/2014/main" id="{D5AA4B51-2377-23CD-24A2-4C7FE5694923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212121"/>
                </a:solidFill>
                <a:latin typeface="Museo Sans 300" panose="02000000000000000000" pitchFamily="50" charset="0"/>
              </a:rPr>
              <a:t>The OA Service Corps is the high adventure aspect of the 2023 National Jamboree and the second component of Operation Arrow.</a:t>
            </a:r>
            <a:r>
              <a:rPr lang="en-US" dirty="0">
                <a:solidFill>
                  <a:srgbClr val="212121"/>
                </a:solidFill>
                <a:latin typeface="Museo Sans 300" panose="02000000000000000000" pitchFamily="50" charset="0"/>
              </a:rPr>
              <a:t> Summit Apex Staff provide program such as:</a:t>
            </a:r>
          </a:p>
          <a:p>
            <a:r>
              <a:rPr lang="en-US" sz="2800" dirty="0">
                <a:solidFill>
                  <a:srgbClr val="212121"/>
                </a:solidFill>
                <a:latin typeface="Museo Sans 300" panose="02000000000000000000" pitchFamily="50" charset="0"/>
              </a:rPr>
              <a:t>Field Activities – new and unique large-scale experiences promoting networking with Scouters from across the nation.</a:t>
            </a:r>
          </a:p>
          <a:p>
            <a:r>
              <a:rPr lang="en-US" sz="2800" dirty="0">
                <a:solidFill>
                  <a:srgbClr val="212121"/>
                </a:solidFill>
                <a:latin typeface="Museo Sans 300" panose="02000000000000000000" pitchFamily="50" charset="0"/>
              </a:rPr>
              <a:t>Apex Feast – unique jamboree dining experience.</a:t>
            </a:r>
          </a:p>
          <a:p>
            <a:r>
              <a:rPr lang="en-US" sz="2800" dirty="0">
                <a:solidFill>
                  <a:srgbClr val="212121"/>
                </a:solidFill>
                <a:latin typeface="Museo Sans 300" panose="02000000000000000000" pitchFamily="50" charset="0"/>
              </a:rPr>
              <a:t>Evening Bonfire / Rally – an inspirational and motivational celebration in the evenings of the jamboree</a:t>
            </a:r>
            <a:r>
              <a:rPr lang="en-US" sz="2800" dirty="0">
                <a:solidFill>
                  <a:srgbClr val="212121"/>
                </a:solidFill>
                <a:latin typeface="Roboto" panose="02000000000000000000" pitchFamily="2" charset="0"/>
              </a:rPr>
              <a:t>.</a:t>
            </a:r>
          </a:p>
          <a:p>
            <a:endParaRPr lang="en-US" sz="2800" dirty="0">
              <a:solidFill>
                <a:srgbClr val="212121"/>
              </a:solidFill>
              <a:latin typeface="Roboto" panose="02000000000000000000" pitchFamily="2" charset="0"/>
            </a:endParaRPr>
          </a:p>
        </p:txBody>
      </p:sp>
      <p:pic>
        <p:nvPicPr>
          <p:cNvPr id="10" name="Picture 9" descr="Arrow&#10;&#10;Description automatically generated with low confidence">
            <a:extLst>
              <a:ext uri="{FF2B5EF4-FFF2-40B4-BE49-F238E27FC236}">
                <a16:creationId xmlns:a16="http://schemas.microsoft.com/office/drawing/2014/main" id="{0E90AD94-C05E-48EF-AC3E-E75536113F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985" y="5140244"/>
            <a:ext cx="1426606" cy="142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030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164FE339-466B-0568-361F-B126C6B068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2" b="223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A0F0D5-8278-AE74-4E7D-299FA08D4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useo Slab 500" panose="02000000000000000000" pitchFamily="50" charset="0"/>
              </a:rPr>
              <a:t>The Fun!</a:t>
            </a:r>
          </a:p>
        </p:txBody>
      </p:sp>
      <p:sp>
        <p:nvSpPr>
          <p:cNvPr id="10" name="Content Placeholder 31">
            <a:extLst>
              <a:ext uri="{FF2B5EF4-FFF2-40B4-BE49-F238E27FC236}">
                <a16:creationId xmlns:a16="http://schemas.microsoft.com/office/drawing/2014/main" id="{9796F79C-B92C-A7DD-CBAF-A664CC63FAE1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212121"/>
                </a:solidFill>
                <a:latin typeface="Museo Sans 300" panose="02000000000000000000" pitchFamily="50" charset="0"/>
              </a:rPr>
              <a:t>Operation Arrow </a:t>
            </a:r>
            <a:r>
              <a:rPr lang="en-US" dirty="0">
                <a:solidFill>
                  <a:srgbClr val="212121"/>
                </a:solidFill>
                <a:latin typeface="Museo Sans 300" panose="02000000000000000000" pitchFamily="50" charset="0"/>
              </a:rPr>
              <a:t>staffers do not just provide the essential logistical service to the 2023 National Jamboree. We also have scheduled free time to experience all the exciting program planned.</a:t>
            </a:r>
          </a:p>
          <a:p>
            <a:r>
              <a:rPr lang="en-US" sz="2800" dirty="0">
                <a:solidFill>
                  <a:srgbClr val="212121"/>
                </a:solidFill>
                <a:latin typeface="Museo Sans 300" panose="02000000000000000000" pitchFamily="50" charset="0"/>
              </a:rPr>
              <a:t>Mountain </a:t>
            </a:r>
            <a:r>
              <a:rPr lang="en-US" dirty="0">
                <a:solidFill>
                  <a:srgbClr val="212121"/>
                </a:solidFill>
                <a:latin typeface="Museo Sans 300" panose="02000000000000000000" pitchFamily="50" charset="0"/>
              </a:rPr>
              <a:t>biking</a:t>
            </a:r>
          </a:p>
          <a:p>
            <a:r>
              <a:rPr lang="en-US" sz="2800" dirty="0">
                <a:solidFill>
                  <a:srgbClr val="212121"/>
                </a:solidFill>
                <a:latin typeface="Museo Sans 300" panose="02000000000000000000" pitchFamily="50" charset="0"/>
              </a:rPr>
              <a:t>BMX</a:t>
            </a:r>
          </a:p>
          <a:p>
            <a:r>
              <a:rPr lang="en-US" dirty="0">
                <a:solidFill>
                  <a:srgbClr val="212121"/>
                </a:solidFill>
                <a:latin typeface="Museo Sans 300" panose="02000000000000000000" pitchFamily="50" charset="0"/>
              </a:rPr>
              <a:t>Skateboarding</a:t>
            </a:r>
          </a:p>
          <a:p>
            <a:r>
              <a:rPr lang="en-US" sz="2800" dirty="0">
                <a:solidFill>
                  <a:srgbClr val="212121"/>
                </a:solidFill>
                <a:latin typeface="Museo Sans 300" panose="02000000000000000000" pitchFamily="50" charset="0"/>
              </a:rPr>
              <a:t>Canopy Tours – ¾ mile zipline</a:t>
            </a:r>
          </a:p>
          <a:p>
            <a:r>
              <a:rPr lang="en-US" sz="2800" dirty="0">
                <a:solidFill>
                  <a:srgbClr val="212121"/>
                </a:solidFill>
                <a:latin typeface="Museo Sans 300" panose="02000000000000000000" pitchFamily="50" charset="0"/>
              </a:rPr>
              <a:t>Unique opportunities like access to OA HQ</a:t>
            </a:r>
          </a:p>
          <a:p>
            <a:r>
              <a:rPr lang="en-US" sz="2800" dirty="0">
                <a:solidFill>
                  <a:srgbClr val="212121"/>
                </a:solidFill>
                <a:latin typeface="Museo Sans 300" panose="02000000000000000000" pitchFamily="50" charset="0"/>
              </a:rPr>
              <a:t>Shooting sports</a:t>
            </a:r>
            <a:r>
              <a:rPr lang="en-US" dirty="0">
                <a:solidFill>
                  <a:srgbClr val="212121"/>
                </a:solidFill>
                <a:latin typeface="Museo Sans 300" panose="02000000000000000000" pitchFamily="50" charset="0"/>
              </a:rPr>
              <a:t> and MORE!</a:t>
            </a:r>
            <a:endParaRPr lang="en-US" sz="2800" dirty="0">
              <a:latin typeface="Museo Sans 300" panose="02000000000000000000" pitchFamily="50" charset="0"/>
            </a:endParaRPr>
          </a:p>
          <a:p>
            <a:pPr marL="177800" lvl="0" indent="-177800">
              <a:lnSpc>
                <a:spcPct val="117999"/>
              </a:lnSpc>
              <a:buSzPct val="100000"/>
              <a:buChar char="•"/>
              <a:defRPr sz="1800"/>
            </a:pPr>
            <a:endParaRPr lang="en-US" sz="2800" dirty="0"/>
          </a:p>
        </p:txBody>
      </p:sp>
      <p:pic>
        <p:nvPicPr>
          <p:cNvPr id="7" name="Picture 6" descr="Arrow&#10;&#10;Description automatically generated with low confidence">
            <a:extLst>
              <a:ext uri="{FF2B5EF4-FFF2-40B4-BE49-F238E27FC236}">
                <a16:creationId xmlns:a16="http://schemas.microsoft.com/office/drawing/2014/main" id="{23331AF0-2EDC-8DA9-61C1-A901490CBF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985" y="5140244"/>
            <a:ext cx="1426606" cy="142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150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large crowd of people at an outdoor event&#10;&#10;Description automatically generated with low confidence">
            <a:extLst>
              <a:ext uri="{FF2B5EF4-FFF2-40B4-BE49-F238E27FC236}">
                <a16:creationId xmlns:a16="http://schemas.microsoft.com/office/drawing/2014/main" id="{A3A95791-E057-49DD-FC8B-0E834F35BC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52"/>
          <a:stretch/>
        </p:blipFill>
        <p:spPr>
          <a:xfrm>
            <a:off x="0" y="-1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A0F0D5-8278-AE74-4E7D-299FA08D4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useo Slab 500" panose="02000000000000000000" pitchFamily="50" charset="0"/>
              </a:rPr>
              <a:t>Registration is Open!</a:t>
            </a:r>
          </a:p>
        </p:txBody>
      </p:sp>
      <p:sp>
        <p:nvSpPr>
          <p:cNvPr id="10" name="Content Placeholder 31">
            <a:extLst>
              <a:ext uri="{FF2B5EF4-FFF2-40B4-BE49-F238E27FC236}">
                <a16:creationId xmlns:a16="http://schemas.microsoft.com/office/drawing/2014/main" id="{9796F79C-B92C-A7DD-CBAF-A664CC63FAE1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212121"/>
                </a:solidFill>
                <a:latin typeface="Museo Sans 300" panose="02000000000000000000" pitchFamily="50" charset="0"/>
              </a:rPr>
              <a:t>Operation Arrow is the thriftiest way to attend the 2023 National Jamboree. Young adults even get an additional discount. Register today at </a:t>
            </a:r>
            <a:r>
              <a:rPr lang="en-US" sz="2800" dirty="0">
                <a:solidFill>
                  <a:srgbClr val="003A70"/>
                </a:solidFill>
                <a:latin typeface="Museo Sans 500" panose="02000000000000000000" pitchFamily="50" charset="0"/>
              </a:rPr>
              <a:t>oa-bsa.org/jamboree</a:t>
            </a:r>
            <a:r>
              <a:rPr lang="en-US" sz="2800" dirty="0">
                <a:solidFill>
                  <a:srgbClr val="212121"/>
                </a:solidFill>
                <a:latin typeface="Museo Sans 300" panose="02000000000000000000" pitchFamily="50" charset="0"/>
              </a:rPr>
              <a:t>.</a:t>
            </a:r>
          </a:p>
          <a:p>
            <a:pPr marL="0" indent="0">
              <a:buNone/>
            </a:pPr>
            <a:r>
              <a:rPr lang="en-US" sz="2800" dirty="0">
                <a:latin typeface="Museo Sans 500" panose="02000000000000000000" pitchFamily="50" charset="0"/>
              </a:rPr>
              <a:t>Applicants 34 years of age and older:</a:t>
            </a:r>
          </a:p>
          <a:p>
            <a:r>
              <a:rPr lang="en-US" sz="2800" dirty="0">
                <a:latin typeface="Museo Sans 300" panose="02000000000000000000" pitchFamily="50" charset="0"/>
              </a:rPr>
              <a:t>Session 1 (July 16-22, 2023) – $700</a:t>
            </a:r>
          </a:p>
          <a:p>
            <a:r>
              <a:rPr lang="en-US" sz="2800" dirty="0">
                <a:latin typeface="Museo Sans 300" panose="02000000000000000000" pitchFamily="50" charset="0"/>
              </a:rPr>
              <a:t>Session 2 (July 23-29, 2023) – $700</a:t>
            </a:r>
          </a:p>
          <a:p>
            <a:r>
              <a:rPr lang="en-US" sz="2800" dirty="0">
                <a:latin typeface="Museo Sans 300" panose="02000000000000000000" pitchFamily="50" charset="0"/>
              </a:rPr>
              <a:t>Session 3 (July 16-29, 2023) – $1200</a:t>
            </a:r>
          </a:p>
          <a:p>
            <a:pPr marL="0" indent="0">
              <a:buNone/>
            </a:pPr>
            <a:r>
              <a:rPr lang="en-US" sz="2800" dirty="0">
                <a:latin typeface="Museo Sans 500" panose="02000000000000000000" pitchFamily="50" charset="0"/>
              </a:rPr>
              <a:t>Applicants 16-33 years of age:</a:t>
            </a:r>
          </a:p>
          <a:p>
            <a:r>
              <a:rPr lang="en-US" sz="2800" dirty="0">
                <a:latin typeface="Museo Sans 300" panose="02000000000000000000" pitchFamily="50" charset="0"/>
              </a:rPr>
              <a:t>Session 1 YAJ (July 16-22, 2023) – $400</a:t>
            </a:r>
          </a:p>
          <a:p>
            <a:r>
              <a:rPr lang="en-US" sz="2800" dirty="0">
                <a:latin typeface="Museo Sans 300" panose="02000000000000000000" pitchFamily="50" charset="0"/>
              </a:rPr>
              <a:t>Session 2 YAJ (July 23-29, 2023) – $400</a:t>
            </a:r>
          </a:p>
          <a:p>
            <a:r>
              <a:rPr lang="en-US" sz="2800" dirty="0">
                <a:latin typeface="Museo Sans 300" panose="02000000000000000000" pitchFamily="50" charset="0"/>
              </a:rPr>
              <a:t>Session 3 YAJ (July 16-29, 2023) – $675</a:t>
            </a:r>
          </a:p>
        </p:txBody>
      </p:sp>
      <p:pic>
        <p:nvPicPr>
          <p:cNvPr id="7" name="Picture 6" descr="Arrow&#10;&#10;Description automatically generated with low confidence">
            <a:extLst>
              <a:ext uri="{FF2B5EF4-FFF2-40B4-BE49-F238E27FC236}">
                <a16:creationId xmlns:a16="http://schemas.microsoft.com/office/drawing/2014/main" id="{23331AF0-2EDC-8DA9-61C1-A901490CBF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985" y="5140244"/>
            <a:ext cx="1426606" cy="142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7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person, sky, outdoor, ground&#10;&#10;Description automatically generated">
            <a:extLst>
              <a:ext uri="{FF2B5EF4-FFF2-40B4-BE49-F238E27FC236}">
                <a16:creationId xmlns:a16="http://schemas.microsoft.com/office/drawing/2014/main" id="{1D4BFC77-269A-133A-B7AA-26B8396F3C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4" r="8942"/>
          <a:stretch/>
        </p:blipFill>
        <p:spPr>
          <a:xfrm>
            <a:off x="-1" y="0"/>
            <a:ext cx="7271463" cy="6858000"/>
          </a:xfrm>
          <a:prstGeom prst="rect">
            <a:avLst/>
          </a:prstGeom>
        </p:spPr>
      </p:pic>
      <p:pic>
        <p:nvPicPr>
          <p:cNvPr id="5" name="Picture 4" descr="A picture containing person, sky, outdoor&#10;&#10;Description automatically generated">
            <a:extLst>
              <a:ext uri="{FF2B5EF4-FFF2-40B4-BE49-F238E27FC236}">
                <a16:creationId xmlns:a16="http://schemas.microsoft.com/office/drawing/2014/main" id="{5E760887-2086-0BEC-3533-B701739752C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462" y="0"/>
            <a:ext cx="492053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1EED83-EB94-5B2F-F3B1-9E7129A60F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9557" y="1041400"/>
            <a:ext cx="9732885" cy="2387600"/>
          </a:xfrm>
        </p:spPr>
        <p:txBody>
          <a:bodyPr/>
          <a:lstStyle/>
          <a:p>
            <a:r>
              <a:rPr lang="en-US" dirty="0">
                <a:latin typeface="Museo Slab 700" panose="02000000000000000000" pitchFamily="50" charset="0"/>
              </a:rPr>
              <a:t>Will you answer the call?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2B75E8-5A61-8BF0-C883-FEA792F948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Museo Slab 500" panose="02000000000000000000" pitchFamily="50" charset="0"/>
              </a:rPr>
              <a:t>Learn more at </a:t>
            </a:r>
            <a:r>
              <a:rPr lang="en-US" sz="3200" dirty="0">
                <a:solidFill>
                  <a:srgbClr val="003A70"/>
                </a:solidFill>
                <a:latin typeface="Museo Slab 500" panose="02000000000000000000" pitchFamily="50" charset="0"/>
              </a:rPr>
              <a:t>oa-bsa.org/jamboree</a:t>
            </a:r>
          </a:p>
        </p:txBody>
      </p:sp>
      <p:pic>
        <p:nvPicPr>
          <p:cNvPr id="9" name="Picture 8" descr="Arrow&#10;&#10;Description automatically generated with low confidence">
            <a:extLst>
              <a:ext uri="{FF2B5EF4-FFF2-40B4-BE49-F238E27FC236}">
                <a16:creationId xmlns:a16="http://schemas.microsoft.com/office/drawing/2014/main" id="{F811500A-38AF-BFE9-6E75-350DE9DF3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3786818"/>
            <a:ext cx="2833057" cy="2833057"/>
          </a:xfrm>
          <a:prstGeom prst="rect">
            <a:avLst/>
          </a:prstGeom>
        </p:spPr>
      </p:pic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3E594E66-0ECA-C769-E226-3D06E606D2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43" y="3786817"/>
            <a:ext cx="2833057" cy="283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848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</TotalTime>
  <Words>584</Words>
  <Application>Microsoft Office PowerPoint</Application>
  <PresentationFormat>Widescreen</PresentationFormat>
  <Paragraphs>50</Paragraphs>
  <Slides>10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Museo Sans 300</vt:lpstr>
      <vt:lpstr>Museo Sans 500</vt:lpstr>
      <vt:lpstr>Museo Slab 500</vt:lpstr>
      <vt:lpstr>Museo Slab 700</vt:lpstr>
      <vt:lpstr>Roboto</vt:lpstr>
      <vt:lpstr>Office Theme</vt:lpstr>
      <vt:lpstr>Introduction</vt:lpstr>
      <vt:lpstr>Operation Arrow 2023</vt:lpstr>
      <vt:lpstr>Overview</vt:lpstr>
      <vt:lpstr>Summit Bechtel Reserve (SBR)</vt:lpstr>
      <vt:lpstr>OA Service Corps</vt:lpstr>
      <vt:lpstr>Summit Apex</vt:lpstr>
      <vt:lpstr>The Fun!</vt:lpstr>
      <vt:lpstr>Registration is Open!</vt:lpstr>
      <vt:lpstr>Will you answer the call?</vt:lpstr>
      <vt:lpstr>Operation Arrow 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Peter Selfors</dc:creator>
  <cp:lastModifiedBy>Peter Selfors</cp:lastModifiedBy>
  <cp:revision>4</cp:revision>
  <dcterms:created xsi:type="dcterms:W3CDTF">2022-09-19T20:07:25Z</dcterms:created>
  <dcterms:modified xsi:type="dcterms:W3CDTF">2022-10-24T18:36:58Z</dcterms:modified>
</cp:coreProperties>
</file>