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76" r:id="rId4"/>
    <p:sldId id="257" r:id="rId5"/>
    <p:sldId id="258" r:id="rId6"/>
    <p:sldId id="259" r:id="rId7"/>
    <p:sldId id="260" r:id="rId8"/>
    <p:sldId id="262" r:id="rId9"/>
    <p:sldId id="263" r:id="rId10"/>
    <p:sldId id="278" r:id="rId11"/>
    <p:sldId id="282" r:id="rId12"/>
    <p:sldId id="279" r:id="rId13"/>
    <p:sldId id="280" r:id="rId14"/>
    <p:sldId id="281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3"/>
    <p:restoredTop sz="94694"/>
  </p:normalViewPr>
  <p:slideViewPr>
    <p:cSldViewPr snapToGrid="0" snapToObjects="1">
      <p:cViewPr>
        <p:scale>
          <a:sx n="107" d="100"/>
          <a:sy n="107" d="100"/>
        </p:scale>
        <p:origin x="-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31800" indent="-406400" algn="ctr">
              <a:spcBef>
                <a:spcPts val="6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431800" indent="76200" algn="ctr">
              <a:spcBef>
                <a:spcPts val="6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431800" indent="558800" algn="ctr">
              <a:spcBef>
                <a:spcPts val="6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431800" indent="1041400" algn="ctr">
              <a:spcBef>
                <a:spcPts val="6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431800" indent="1498600" algn="ctr">
              <a:spcBef>
                <a:spcPts val="6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26" cy="333048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963385" marR="0" indent="-391885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485900" marR="0" indent="-4572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2034539" marR="0" indent="-54863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491739" marR="0" indent="-54863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948939" marR="0" indent="-54863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406140" marR="0" indent="-54864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863340" marR="0" indent="-54864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320540" marR="0" indent="-54864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a-bsa.org/resources/forms" TargetMode="External"/><Relationship Id="rId2" Type="http://schemas.openxmlformats.org/officeDocument/2006/relationships/hyperlink" Target="http://oa-bsa.org/resources/inductions/covid-1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27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lang="en-US" dirty="0"/>
              <a:t>Lodge and Section Key 3 Call</a:t>
            </a:r>
            <a:endParaRPr dirty="0"/>
          </a:p>
        </p:txBody>
      </p:sp>
      <p:sp>
        <p:nvSpPr>
          <p:cNvPr id="32" name="Google Shape;28;p1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lang="en-US" dirty="0"/>
              <a:t>October 1</a:t>
            </a:r>
            <a:r>
              <a:rPr dirty="0"/>
              <a:t>, 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63;g7493973445_0_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lang="en-US" dirty="0"/>
              <a:t>Incentive Program</a:t>
            </a:r>
            <a:endParaRPr dirty="0"/>
          </a:p>
        </p:txBody>
      </p:sp>
      <p:sp>
        <p:nvSpPr>
          <p:cNvPr id="50" name="Google Shape;64;g7493973445_0_3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52610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100" dirty="0">
                <a:latin typeface="Roboto Slab"/>
                <a:ea typeface="Roboto Slab"/>
                <a:cs typeface="Roboto Slab"/>
                <a:sym typeface="Roboto Slab"/>
              </a:rPr>
              <a:t>Tier 1: </a:t>
            </a:r>
            <a:r>
              <a:rPr lang="en-US" sz="2100" b="1" dirty="0">
                <a:latin typeface="Roboto Slab"/>
                <a:ea typeface="Roboto Slab"/>
                <a:cs typeface="Roboto Slab"/>
                <a:sym typeface="Roboto Slab"/>
              </a:rPr>
              <a:t>Member Incentive</a:t>
            </a:r>
          </a:p>
          <a:p>
            <a:pPr lvl="1"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100" dirty="0">
                <a:latin typeface="Roboto Slab"/>
                <a:ea typeface="Roboto Slab"/>
                <a:cs typeface="Roboto Slab"/>
                <a:sym typeface="Roboto Slab"/>
              </a:rPr>
              <a:t>All members that pay dues in 2020 will receive a one-time 30% discount on a national OA trading post order*</a:t>
            </a:r>
          </a:p>
          <a:p>
            <a:pPr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100" dirty="0">
                <a:latin typeface="Roboto Slab"/>
                <a:ea typeface="Roboto Slab"/>
                <a:cs typeface="Roboto Slab"/>
                <a:sym typeface="Roboto Slab"/>
              </a:rPr>
              <a:t>Tier 2: </a:t>
            </a:r>
            <a:r>
              <a:rPr lang="en-US" sz="2100" b="1" dirty="0">
                <a:latin typeface="Roboto Slab"/>
                <a:ea typeface="Roboto Slab"/>
                <a:cs typeface="Roboto Slab"/>
                <a:sym typeface="Roboto Slab"/>
              </a:rPr>
              <a:t>Leadership Incentive</a:t>
            </a:r>
          </a:p>
          <a:p>
            <a:pPr lvl="1"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100" dirty="0">
                <a:latin typeface="Roboto Slab"/>
                <a:ea typeface="Roboto Slab"/>
                <a:cs typeface="Roboto Slab"/>
                <a:sym typeface="Roboto Slab"/>
              </a:rPr>
              <a:t>If a lodge beats their current projection by 50%, all LEC members and chapter officers will receive a special recognition item.</a:t>
            </a:r>
          </a:p>
          <a:p>
            <a:pPr marL="582385" lvl="1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100" dirty="0">
                <a:latin typeface="Roboto Slab"/>
                <a:ea typeface="Roboto Slab"/>
                <a:cs typeface="Roboto Slab"/>
                <a:sym typeface="Roboto Slab"/>
              </a:rPr>
              <a:t>Tier 3:</a:t>
            </a:r>
            <a:r>
              <a:rPr lang="en-US" sz="2100" b="1" dirty="0">
                <a:latin typeface="Roboto Slab"/>
                <a:ea typeface="Roboto Slab"/>
                <a:cs typeface="Roboto Slab"/>
                <a:sym typeface="Roboto Slab"/>
              </a:rPr>
              <a:t> Growth Incentive</a:t>
            </a:r>
          </a:p>
          <a:p>
            <a:pPr lvl="1"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100" dirty="0">
                <a:latin typeface="Roboto Slab"/>
                <a:ea typeface="Roboto Slab"/>
                <a:cs typeface="Roboto Slab"/>
                <a:sym typeface="Roboto Slab"/>
              </a:rPr>
              <a:t>All members in a lodge that recharters with annual membership growth will receive a separate special recognition item.</a:t>
            </a:r>
          </a:p>
        </p:txBody>
      </p:sp>
    </p:spTree>
    <p:extLst>
      <p:ext uri="{BB962C8B-B14F-4D97-AF65-F5344CB8AC3E}">
        <p14:creationId xmlns:p14="http://schemas.microsoft.com/office/powerpoint/2010/main" val="1411433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llpaper pattern Shimmer Chalk from Engblad &amp; Co Shimmer Chalk from  White &amp; Light is a white light wallpaper in single colourstyle | Engblad &amp;  Co">
            <a:extLst>
              <a:ext uri="{FF2B5EF4-FFF2-40B4-BE49-F238E27FC236}">
                <a16:creationId xmlns:a16="http://schemas.microsoft.com/office/drawing/2014/main" id="{122CE138-AA96-934D-B1B5-ECED26A3B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2" y="-44451"/>
            <a:ext cx="9268691" cy="69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538BC7-1D03-8844-9CEB-9F9D8BD8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1DEB6-C67A-494D-B2E1-13E84285B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CB9D2-1ED9-A342-83D9-CA8D3A943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1028" name="Picture 4" descr="The wallpaper pattern Shimmer Chalk from Engblad &amp; Co Shimmer Chalk from  White &amp; Light is a white light wallpaper in single colourstyle | Engblad &amp;  Co">
            <a:extLst>
              <a:ext uri="{FF2B5EF4-FFF2-40B4-BE49-F238E27FC236}">
                <a16:creationId xmlns:a16="http://schemas.microsoft.com/office/drawing/2014/main" id="{4ED21C6D-9336-8745-BAEE-CDA5BFF4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96" y="2544370"/>
            <a:ext cx="1487633" cy="1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e wallpaper pattern Shimmer Chalk from Engblad &amp; Co Shimmer Chalk from  White &amp; Light is a white light wallpaper in single colourstyle | Engblad &amp;  Co">
            <a:extLst>
              <a:ext uri="{FF2B5EF4-FFF2-40B4-BE49-F238E27FC236}">
                <a16:creationId xmlns:a16="http://schemas.microsoft.com/office/drawing/2014/main" id="{6C07F554-8A8F-FC47-A478-0CDF7512F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95" y="2766588"/>
            <a:ext cx="1487633" cy="1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e wallpaper pattern Shimmer Chalk from Engblad &amp; Co Shimmer Chalk from  White &amp; Light is a white light wallpaper in single colourstyle | Engblad &amp;  Co">
            <a:extLst>
              <a:ext uri="{FF2B5EF4-FFF2-40B4-BE49-F238E27FC236}">
                <a16:creationId xmlns:a16="http://schemas.microsoft.com/office/drawing/2014/main" id="{116972A4-67FE-AC4B-BA30-38F9B976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94" y="3857896"/>
            <a:ext cx="1487633" cy="1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he wallpaper pattern Shimmer Chalk from Engblad &amp; Co Shimmer Chalk from  White &amp; Light is a white light wallpaper in single colourstyle | Engblad &amp;  Co">
            <a:extLst>
              <a:ext uri="{FF2B5EF4-FFF2-40B4-BE49-F238E27FC236}">
                <a16:creationId xmlns:a16="http://schemas.microsoft.com/office/drawing/2014/main" id="{F28F6278-A1A9-274A-8650-3A6196929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94" y="4152501"/>
            <a:ext cx="1487633" cy="1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he wallpaper pattern Shimmer Chalk from Engblad &amp; Co Shimmer Chalk from  White &amp; Light is a white light wallpaper in single colourstyle | Engblad &amp;  Co">
            <a:extLst>
              <a:ext uri="{FF2B5EF4-FFF2-40B4-BE49-F238E27FC236}">
                <a16:creationId xmlns:a16="http://schemas.microsoft.com/office/drawing/2014/main" id="{11F2B1F6-89EB-AE42-BBC5-3DDA42F4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93" y="3619940"/>
            <a:ext cx="1487633" cy="1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e wallpaper pattern Shimmer Chalk from Engblad &amp; Co Shimmer Chalk from  White &amp; Light is a white light wallpaper in single colourstyle | Engblad &amp;  Co">
            <a:extLst>
              <a:ext uri="{FF2B5EF4-FFF2-40B4-BE49-F238E27FC236}">
                <a16:creationId xmlns:a16="http://schemas.microsoft.com/office/drawing/2014/main" id="{6B956057-5624-1647-A0CB-19E02E679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92" y="2251028"/>
            <a:ext cx="1487633" cy="1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650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63;g7493973445_0_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lang="en-US" dirty="0"/>
              <a:t>Best Practice Sharing</a:t>
            </a:r>
            <a:endParaRPr dirty="0"/>
          </a:p>
        </p:txBody>
      </p:sp>
      <p:sp>
        <p:nvSpPr>
          <p:cNvPr id="50" name="Google Shape;64;g7493973445_0_3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5261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b="1" dirty="0">
                <a:latin typeface="Roboto Slab"/>
                <a:ea typeface="Roboto Slab"/>
                <a:cs typeface="Roboto Slab"/>
                <a:sym typeface="Roboto Slab"/>
              </a:rPr>
              <a:t>                  Jeff Posey</a:t>
            </a: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100" dirty="0">
                <a:latin typeface="Roboto Slab"/>
                <a:ea typeface="Roboto Slab"/>
                <a:cs typeface="Roboto Slab"/>
                <a:sym typeface="Roboto Slab"/>
              </a:rPr>
              <a:t>   Lodge Adviser, </a:t>
            </a:r>
            <a:r>
              <a:rPr lang="en-US" sz="2100" dirty="0" err="1">
                <a:latin typeface="Roboto Slab"/>
                <a:ea typeface="Roboto Slab"/>
                <a:cs typeface="Roboto Slab"/>
                <a:sym typeface="Roboto Slab"/>
              </a:rPr>
              <a:t>Wipala</a:t>
            </a:r>
            <a:r>
              <a:rPr lang="en-US" sz="2100" dirty="0">
                <a:latin typeface="Roboto Slab"/>
                <a:ea typeface="Roboto Slab"/>
                <a:cs typeface="Roboto Slab"/>
                <a:sym typeface="Roboto Slab"/>
              </a:rPr>
              <a:t> Wiki</a:t>
            </a: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100" dirty="0">
                <a:latin typeface="Roboto Slab"/>
                <a:ea typeface="Roboto Slab"/>
                <a:cs typeface="Roboto Slab"/>
                <a:sym typeface="Roboto Slab"/>
              </a:rPr>
              <a:t>                 Phoenix, AZ</a:t>
            </a: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074" name="Picture 2" descr="Jeff Posey">
            <a:extLst>
              <a:ext uri="{FF2B5EF4-FFF2-40B4-BE49-F238E27FC236}">
                <a16:creationId xmlns:a16="http://schemas.microsoft.com/office/drawing/2014/main" id="{A6F03B69-CDC1-1048-91CB-9A6714726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788916"/>
            <a:ext cx="2832100" cy="377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2517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63;g7493973445_0_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lang="en-US" dirty="0"/>
              <a:t>Best Practice Sharing</a:t>
            </a:r>
            <a:endParaRPr dirty="0"/>
          </a:p>
        </p:txBody>
      </p:sp>
      <p:sp>
        <p:nvSpPr>
          <p:cNvPr id="50" name="Google Shape;64;g7493973445_0_3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5261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b="1" dirty="0">
                <a:latin typeface="Roboto Slab"/>
                <a:ea typeface="Roboto Slab"/>
                <a:cs typeface="Roboto Slab"/>
                <a:sym typeface="Roboto Slab"/>
              </a:rPr>
              <a:t>                Kevin Brendel</a:t>
            </a: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100" dirty="0">
                <a:latin typeface="Roboto Slab"/>
                <a:ea typeface="Roboto Slab"/>
                <a:cs typeface="Roboto Slab"/>
                <a:sym typeface="Roboto Slab"/>
              </a:rPr>
              <a:t>Lodge Adviser, </a:t>
            </a:r>
            <a:r>
              <a:rPr lang="en-US" sz="2100" dirty="0" err="1">
                <a:latin typeface="Roboto Slab"/>
                <a:ea typeface="Roboto Slab"/>
                <a:cs typeface="Roboto Slab"/>
                <a:sym typeface="Roboto Slab"/>
              </a:rPr>
              <a:t>Amangamek-Wipit</a:t>
            </a: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100" dirty="0">
                <a:latin typeface="Roboto Slab"/>
                <a:ea typeface="Roboto Slab"/>
                <a:cs typeface="Roboto Slab"/>
                <a:sym typeface="Roboto Slab"/>
              </a:rPr>
              <a:t>	  Washington, DC</a:t>
            </a:r>
          </a:p>
          <a:p>
            <a:pPr marL="76200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1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00" name="Picture 4" descr="Picture">
            <a:extLst>
              <a:ext uri="{FF2B5EF4-FFF2-40B4-BE49-F238E27FC236}">
                <a16:creationId xmlns:a16="http://schemas.microsoft.com/office/drawing/2014/main" id="{AC5E00D9-D92A-D54F-8E8D-1234A302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05" y="1913465"/>
            <a:ext cx="3563228" cy="36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569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F375-17E9-354E-9EB5-A60907D3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51454-559F-7E4C-871F-ACE56B413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B3C30EF-C11D-7D46-99EA-14CD33ECC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r="3820"/>
          <a:stretch/>
        </p:blipFill>
        <p:spPr>
          <a:xfrm>
            <a:off x="0" y="0"/>
            <a:ext cx="4741333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6A946A4-A106-1940-9C5B-2487280FBD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r="2389"/>
          <a:stretch/>
        </p:blipFill>
        <p:spPr>
          <a:xfrm>
            <a:off x="4572000" y="-91440"/>
            <a:ext cx="4804551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81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48F4-BFCF-D546-9C6E-648570DE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Google Shape;40;g7493973445_0_5">
            <a:extLst>
              <a:ext uri="{FF2B5EF4-FFF2-40B4-BE49-F238E27FC236}">
                <a16:creationId xmlns:a16="http://schemas.microsoft.com/office/drawing/2014/main" id="{A7629E62-C884-0B40-BE85-9D1E3B0893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Welcome</a:t>
            </a:r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Momentum: Spark</a:t>
            </a:r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Membership Update</a:t>
            </a:r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Endeavor Training Initiative</a:t>
            </a:r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Q+A</a:t>
            </a:r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Closing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16523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hite">
            <a:extLst>
              <a:ext uri="{FF2B5EF4-FFF2-40B4-BE49-F238E27FC236}">
                <a16:creationId xmlns:a16="http://schemas.microsoft.com/office/drawing/2014/main" id="{3ECD916C-AC2C-BC4A-9E6C-4EAC62B7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443480"/>
            <a:ext cx="3971037" cy="39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FAFF13F-2116-6C4D-B115-CA5F179EF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62" y="1204329"/>
            <a:ext cx="3971037" cy="4449341"/>
          </a:xfrm>
          <a:prstGeom prst="rect">
            <a:avLst/>
          </a:prstGeom>
        </p:spPr>
      </p:pic>
      <p:sp>
        <p:nvSpPr>
          <p:cNvPr id="14" name="Google Shape;34;p3">
            <a:extLst>
              <a:ext uri="{FF2B5EF4-FFF2-40B4-BE49-F238E27FC236}">
                <a16:creationId xmlns:a16="http://schemas.microsoft.com/office/drawing/2014/main" id="{6C039F92-8349-7D4D-94CD-A8E6A7AC9B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4126830" cy="4983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8900" indent="0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marL="88900" indent="0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marL="88900" indent="0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marL="88900" indent="0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Date: November 6-7, 2020</a:t>
            </a:r>
          </a:p>
          <a:p>
            <a:pPr marL="88900" indent="0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marL="88900" indent="0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marL="88900" indent="0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marL="88900" indent="0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b="1" dirty="0" err="1"/>
              <a:t>momentum.oa-bsa.org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474914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3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lang="en-US" dirty="0"/>
              <a:t>Momentum: Spark</a:t>
            </a:r>
            <a:endParaRPr dirty="0"/>
          </a:p>
        </p:txBody>
      </p:sp>
      <p:sp>
        <p:nvSpPr>
          <p:cNvPr id="35" name="Google Shape;34;p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3431628" cy="4525964"/>
          </a:xfrm>
          <a:prstGeom prst="rect">
            <a:avLst/>
          </a:prstGeom>
        </p:spPr>
        <p:txBody>
          <a:bodyPr/>
          <a:lstStyle/>
          <a:p>
            <a:pPr marL="88900" indent="0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u="sng" dirty="0"/>
              <a:t>National organization:</a:t>
            </a:r>
          </a:p>
          <a:p>
            <a:pPr marL="88900" indent="0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marL="431800">
              <a:spcBef>
                <a:spcPts val="0"/>
              </a:spcBef>
              <a:buSzPts val="2200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Pre-Ordeal ceremony</a:t>
            </a:r>
          </a:p>
          <a:p>
            <a:pPr marL="431800">
              <a:spcBef>
                <a:spcPts val="0"/>
              </a:spcBef>
              <a:buSzPts val="2200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marL="431800">
              <a:spcBef>
                <a:spcPts val="0"/>
              </a:spcBef>
              <a:buSzPts val="2200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Ordeal ceremony</a:t>
            </a:r>
          </a:p>
          <a:p>
            <a:pPr marL="431800">
              <a:spcBef>
                <a:spcPts val="0"/>
              </a:spcBef>
              <a:buSzPts val="2200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marL="431800">
              <a:spcBef>
                <a:spcPts val="0"/>
              </a:spcBef>
              <a:buSzPts val="2200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Fun programming Sat. night</a:t>
            </a:r>
            <a:endParaRPr dirty="0"/>
          </a:p>
        </p:txBody>
      </p:sp>
      <p:sp>
        <p:nvSpPr>
          <p:cNvPr id="4" name="Google Shape;34;p3">
            <a:extLst>
              <a:ext uri="{FF2B5EF4-FFF2-40B4-BE49-F238E27FC236}">
                <a16:creationId xmlns:a16="http://schemas.microsoft.com/office/drawing/2014/main" id="{07C08D6A-5DEE-6D41-835D-BCBA980C32D5}"/>
              </a:ext>
            </a:extLst>
          </p:cNvPr>
          <p:cNvSpPr txBox="1">
            <a:spLocks/>
          </p:cNvSpPr>
          <p:nvPr/>
        </p:nvSpPr>
        <p:spPr>
          <a:xfrm>
            <a:off x="4572000" y="1600199"/>
            <a:ext cx="3431628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1pPr marL="457200" marR="0" indent="-34290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963385" marR="0" indent="-391885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485900" marR="0" indent="-45720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2034539" marR="0" indent="-54863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91739" marR="0" indent="-54863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948939" marR="0" indent="-54863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406140" marR="0" indent="-54864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863340" marR="0" indent="-54864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320540" marR="0" indent="-54864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88900" indent="0" hangingPunct="1">
              <a:spcBef>
                <a:spcPts val="0"/>
              </a:spcBef>
              <a:buSzPts val="2200"/>
              <a:buFont typeface="Arial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u="sng" dirty="0">
                <a:latin typeface="Roboto Slab"/>
                <a:ea typeface="Roboto Slab"/>
                <a:cs typeface="Roboto Slab"/>
                <a:sym typeface="Roboto Slab"/>
              </a:rPr>
              <a:t>Lodge:</a:t>
            </a:r>
          </a:p>
          <a:p>
            <a:pPr marL="88900" indent="0" hangingPunct="1">
              <a:spcBef>
                <a:spcPts val="0"/>
              </a:spcBef>
              <a:buSzPts val="2200"/>
              <a:buFont typeface="Arial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2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431800" hangingPunct="1">
              <a:spcBef>
                <a:spcPts val="0"/>
              </a:spcBef>
              <a:buSzPts val="2200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Recruit candidates</a:t>
            </a:r>
          </a:p>
          <a:p>
            <a:pPr marL="431800" hangingPunct="1">
              <a:spcBef>
                <a:spcPts val="0"/>
              </a:spcBef>
              <a:buSzPts val="2200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2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431800" hangingPunct="1">
              <a:spcBef>
                <a:spcPts val="0"/>
              </a:spcBef>
              <a:buSzPts val="2200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Administer four tests</a:t>
            </a:r>
          </a:p>
          <a:p>
            <a:pPr marL="431800" hangingPunct="1">
              <a:spcBef>
                <a:spcPts val="0"/>
              </a:spcBef>
              <a:buSzPts val="2200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2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431800" hangingPunct="1">
              <a:spcBef>
                <a:spcPts val="0"/>
              </a:spcBef>
              <a:buSzPts val="2200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Deliver sash, flap</a:t>
            </a:r>
          </a:p>
          <a:p>
            <a:pPr marL="431800" hangingPunct="1">
              <a:spcBef>
                <a:spcPts val="0"/>
              </a:spcBef>
              <a:buSzPts val="2200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2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9;g7493973445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lang="en-US" dirty="0"/>
              <a:t>Momentum: Spark</a:t>
            </a:r>
            <a:endParaRPr dirty="0"/>
          </a:p>
        </p:txBody>
      </p:sp>
      <p:sp>
        <p:nvSpPr>
          <p:cNvPr id="38" name="Google Shape;40;g7493973445_0_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526102"/>
          </a:xfrm>
          <a:prstGeom prst="rect">
            <a:avLst/>
          </a:prstGeom>
        </p:spPr>
        <p:txBody>
          <a:bodyPr/>
          <a:lstStyle/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Registration will open Tuesday alongside public announcement in OA Today</a:t>
            </a:r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Candidates and </a:t>
            </a:r>
            <a:r>
              <a:rPr lang="en-US" dirty="0" err="1"/>
              <a:t>elangomats</a:t>
            </a:r>
            <a:r>
              <a:rPr lang="en-US" dirty="0"/>
              <a:t> will register through your lodge as a contingent</a:t>
            </a:r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Current </a:t>
            </a:r>
            <a:r>
              <a:rPr lang="en-US" dirty="0" err="1"/>
              <a:t>Arrowmen</a:t>
            </a:r>
            <a:r>
              <a:rPr lang="en-US" dirty="0"/>
              <a:t> will register directly for event on national registration site</a:t>
            </a:r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Cost:</a:t>
            </a:r>
          </a:p>
          <a:p>
            <a:pPr lvl="1"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Current members: $15</a:t>
            </a:r>
          </a:p>
          <a:p>
            <a:pPr lvl="1"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Candidates, </a:t>
            </a:r>
            <a:r>
              <a:rPr lang="en-US" dirty="0" err="1"/>
              <a:t>elangomats</a:t>
            </a:r>
            <a:r>
              <a:rPr lang="en-US" dirty="0"/>
              <a:t>: Free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5;g7493973445_0_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lang="en-US" dirty="0"/>
              <a:t>Momentum: Spark</a:t>
            </a:r>
            <a:endParaRPr dirty="0"/>
          </a:p>
        </p:txBody>
      </p:sp>
      <p:sp>
        <p:nvSpPr>
          <p:cNvPr id="6" name="Google Shape;40;g7493973445_0_5">
            <a:extLst>
              <a:ext uri="{FF2B5EF4-FFF2-40B4-BE49-F238E27FC236}">
                <a16:creationId xmlns:a16="http://schemas.microsoft.com/office/drawing/2014/main" id="{ED5B06DB-4F5D-8D49-902C-BBF32956FDFB}"/>
              </a:ext>
            </a:extLst>
          </p:cNvPr>
          <p:cNvSpPr txBox="1">
            <a:spLocks/>
          </p:cNvSpPr>
          <p:nvPr/>
        </p:nvSpPr>
        <p:spPr>
          <a:xfrm>
            <a:off x="457200" y="1681655"/>
            <a:ext cx="8229600" cy="4444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1pPr marL="457200" marR="0" indent="-34290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963385" marR="0" indent="-391885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485900" marR="0" indent="-45720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2034539" marR="0" indent="-54863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91739" marR="0" indent="-54863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948939" marR="0" indent="-54863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406140" marR="0" indent="-54864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863340" marR="0" indent="-54864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320540" marR="0" indent="-54864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indent="-368300" hangingPunct="1">
              <a:spcBef>
                <a:spcPts val="0"/>
              </a:spcBef>
              <a:buSzPts val="2200"/>
              <a:buFont typeface="Helvetica"/>
              <a:buChar char="•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b="1" dirty="0">
                <a:latin typeface="Roboto Slab"/>
                <a:ea typeface="Roboto Slab"/>
                <a:cs typeface="Roboto Slab"/>
                <a:sym typeface="Roboto Slab"/>
              </a:rPr>
              <a:t>Friday, November 6</a:t>
            </a:r>
          </a:p>
          <a:p>
            <a:pPr lvl="1" indent="-368300" hangingPunct="1">
              <a:spcBef>
                <a:spcPts val="0"/>
              </a:spcBef>
              <a:buSzPts val="2200"/>
              <a:buFont typeface="Helvetica"/>
              <a:buChar char="•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Opening show – 9pm EDT</a:t>
            </a:r>
          </a:p>
          <a:p>
            <a:pPr lvl="1" indent="-368300" hangingPunct="1">
              <a:spcBef>
                <a:spcPts val="0"/>
              </a:spcBef>
              <a:buSzPts val="2200"/>
              <a:buFont typeface="Helvetica"/>
              <a:buChar char="•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Pre-ordeal ceremony – 9:15pm EDT</a:t>
            </a:r>
          </a:p>
          <a:p>
            <a:pPr marL="595085" lvl="1" indent="0" hangingPunct="1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200" b="1"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368300" hangingPunct="1">
              <a:spcBef>
                <a:spcPts val="0"/>
              </a:spcBef>
              <a:buSzPts val="2200"/>
              <a:buFont typeface="Helvetica"/>
              <a:buChar char="•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b="1" dirty="0">
                <a:latin typeface="Roboto Slab"/>
                <a:ea typeface="Roboto Slab"/>
                <a:cs typeface="Roboto Slab"/>
                <a:sym typeface="Roboto Slab"/>
              </a:rPr>
              <a:t>Saturday, November 7</a:t>
            </a:r>
          </a:p>
          <a:p>
            <a:pPr lvl="1" indent="-368300" hangingPunct="1">
              <a:spcBef>
                <a:spcPts val="0"/>
              </a:spcBef>
              <a:buSzPts val="2200"/>
              <a:buFont typeface="Helvetica"/>
              <a:buChar char="•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Program start for existing members – 10am EDT</a:t>
            </a:r>
          </a:p>
          <a:p>
            <a:pPr lvl="1" indent="-368300" hangingPunct="1">
              <a:spcBef>
                <a:spcPts val="0"/>
              </a:spcBef>
              <a:buSzPts val="2200"/>
              <a:buFont typeface="Helvetica"/>
              <a:buChar char="•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Ordeal ceremony – 6pm EDT</a:t>
            </a:r>
          </a:p>
          <a:p>
            <a:pPr lvl="1" indent="-368300" hangingPunct="1">
              <a:spcBef>
                <a:spcPts val="0"/>
              </a:spcBef>
              <a:buSzPts val="2200"/>
              <a:buFont typeface="Helvetica"/>
              <a:buChar char="•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Program end – 10pm EDT</a:t>
            </a:r>
          </a:p>
          <a:p>
            <a:pPr lvl="1" indent="-368300" hangingPunct="1">
              <a:spcBef>
                <a:spcPts val="0"/>
              </a:spcBef>
              <a:buSzPts val="2200"/>
              <a:buFont typeface="Helvetica"/>
              <a:buChar char="•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2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595085" lvl="1" indent="0" hangingPunct="1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2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51;g7493973445_0_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lang="en-US" dirty="0"/>
              <a:t>Induction Support</a:t>
            </a:r>
            <a:endParaRPr dirty="0"/>
          </a:p>
        </p:txBody>
      </p:sp>
      <p:sp>
        <p:nvSpPr>
          <p:cNvPr id="44" name="Google Shape;52;g7493973445_0_1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526102"/>
          </a:xfrm>
          <a:prstGeom prst="rect">
            <a:avLst/>
          </a:prstGeom>
        </p:spPr>
        <p:txBody>
          <a:bodyPr/>
          <a:lstStyle/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Nationally-produced ceremony</a:t>
            </a:r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Suggested “narrator” script for virtual inductions</a:t>
            </a:r>
          </a:p>
          <a:p>
            <a:pPr lvl="1" indent="-368300">
              <a:spcBef>
                <a:spcPts val="0"/>
              </a:spcBef>
              <a:buSzPts val="2200"/>
              <a:buFont typeface="Helvetica"/>
              <a:buChar char="–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1800" dirty="0">
                <a:sym typeface="Roboto Slab"/>
              </a:rPr>
              <a:t>Will be available at </a:t>
            </a:r>
            <a:r>
              <a:rPr lang="en-US" sz="1800" dirty="0">
                <a:sym typeface="Roboto Slab"/>
                <a:hlinkClick r:id="rId2"/>
              </a:rPr>
              <a:t>oa-bsa.org/resources/inductions/covid-19</a:t>
            </a: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dirty="0"/>
          </a:p>
          <a:p>
            <a:pPr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Ceremony medals</a:t>
            </a:r>
          </a:p>
          <a:p>
            <a:pPr lvl="1"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1800" dirty="0"/>
              <a:t>Order form found at </a:t>
            </a:r>
            <a:r>
              <a:rPr lang="en-US" sz="1800" dirty="0">
                <a:hlinkClick r:id="rId3"/>
              </a:rPr>
              <a:t>oa-bsa.org/resources/forms</a:t>
            </a:r>
            <a:endParaRPr lang="en-US" sz="1800" dirty="0"/>
          </a:p>
          <a:p>
            <a:pPr marL="595085" lvl="1" indent="0">
              <a:spcBef>
                <a:spcPts val="0"/>
              </a:spcBef>
              <a:buSzPts val="2200"/>
              <a:buNone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1800" dirty="0"/>
          </a:p>
          <a:p>
            <a:pPr lvl="1"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1800" dirty="0"/>
              <a:t>Must be ordered by lodge staff adviser or Scout executive</a:t>
            </a:r>
          </a:p>
          <a:p>
            <a:pPr lvl="1" indent="-368300">
              <a:spcBef>
                <a:spcPts val="0"/>
              </a:spcBef>
              <a:buSzPts val="2200"/>
              <a:buFont typeface="Helvetica"/>
              <a:defRPr sz="2200">
                <a:latin typeface="Roboto Slab"/>
                <a:ea typeface="Roboto Slab"/>
                <a:cs typeface="Roboto Slab"/>
                <a:sym typeface="Roboto Slab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63;g7493973445_0_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lang="en-US" dirty="0"/>
              <a:t>Membership Update</a:t>
            </a:r>
            <a:endParaRPr dirty="0"/>
          </a:p>
        </p:txBody>
      </p:sp>
      <p:sp>
        <p:nvSpPr>
          <p:cNvPr id="50" name="Google Shape;64;g7493973445_0_3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52610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2020 </a:t>
            </a:r>
            <a:r>
              <a:rPr lang="en-US" sz="2200" b="1" dirty="0">
                <a:latin typeface="Roboto Slab"/>
                <a:ea typeface="Roboto Slab"/>
                <a:cs typeface="Roboto Slab"/>
                <a:sym typeface="Roboto Slab"/>
              </a:rPr>
              <a:t>youth membership</a:t>
            </a: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: 40,176</a:t>
            </a:r>
          </a:p>
          <a:p>
            <a:pPr lvl="1"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Last year to-date: 60,163</a:t>
            </a:r>
          </a:p>
          <a:p>
            <a:pPr lvl="1"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200"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200"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2020 </a:t>
            </a:r>
            <a:r>
              <a:rPr lang="en-US" sz="2200" b="1" dirty="0">
                <a:latin typeface="Roboto Slab"/>
                <a:ea typeface="Roboto Slab"/>
                <a:cs typeface="Roboto Slab"/>
                <a:sym typeface="Roboto Slab"/>
              </a:rPr>
              <a:t>youth inductions</a:t>
            </a: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: 4,016</a:t>
            </a:r>
          </a:p>
          <a:p>
            <a:pPr lvl="1"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Last year to-date: 17,695</a:t>
            </a:r>
          </a:p>
          <a:p>
            <a:pPr lvl="1"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2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582385" lvl="1" indent="0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200"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2020 </a:t>
            </a:r>
            <a:r>
              <a:rPr lang="en-US" sz="2200" b="1" dirty="0">
                <a:latin typeface="Roboto Slab"/>
                <a:ea typeface="Roboto Slab"/>
                <a:cs typeface="Roboto Slab"/>
                <a:sym typeface="Roboto Slab"/>
              </a:rPr>
              <a:t>youth elected</a:t>
            </a: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: 19,400</a:t>
            </a:r>
          </a:p>
          <a:p>
            <a:pPr lvl="1"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2200" dirty="0">
                <a:latin typeface="Roboto Slab"/>
                <a:ea typeface="Roboto Slab"/>
                <a:cs typeface="Roboto Slab"/>
                <a:sym typeface="Roboto Slab"/>
              </a:rPr>
              <a:t>Last year to-date: 30,589</a:t>
            </a:r>
          </a:p>
          <a:p>
            <a:pPr lvl="1"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endParaRPr lang="en-US" sz="20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9;g7493973445_0_40"/>
          <p:cNvSpPr txBox="1">
            <a:spLocks noGrp="1"/>
          </p:cNvSpPr>
          <p:nvPr>
            <p:ph type="title"/>
          </p:nvPr>
        </p:nvSpPr>
        <p:spPr>
          <a:xfrm>
            <a:off x="778933" y="16019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t>What you can do</a:t>
            </a:r>
          </a:p>
        </p:txBody>
      </p:sp>
      <p:sp>
        <p:nvSpPr>
          <p:cNvPr id="53" name="Google Shape;70;g7493973445_0_4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526102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t>Promote, promote, promote!</a:t>
            </a:r>
          </a:p>
          <a:p>
            <a:pPr marL="0" indent="0">
              <a:spcBef>
                <a:spcPts val="0"/>
              </a:spcBef>
              <a:buSzTx/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t>YOU are the best ambassador for NOAC</a:t>
            </a:r>
          </a:p>
          <a:p>
            <a:pPr marL="0" indent="0">
              <a:spcBef>
                <a:spcPts val="0"/>
              </a:spcBef>
              <a:buSzTx/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indent="-381000">
              <a:spcBef>
                <a:spcPts val="0"/>
              </a:spcBef>
              <a:buSzPts val="2400"/>
              <a:buFont typeface="Helvetica"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t>Talk to lodges within your Section, continue the buzz about conference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CDD637-7157-EE4F-BB7D-9E14CBED8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7"/>
          <a:stretch/>
        </p:blipFill>
        <p:spPr bwMode="auto">
          <a:xfrm>
            <a:off x="-152400" y="69575"/>
            <a:ext cx="29228735" cy="67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64;g7493973445_0_35">
            <a:extLst>
              <a:ext uri="{FF2B5EF4-FFF2-40B4-BE49-F238E27FC236}">
                <a16:creationId xmlns:a16="http://schemas.microsoft.com/office/drawing/2014/main" id="{7AADE1DE-DFBA-354F-B61A-DD1DB88F7469}"/>
              </a:ext>
            </a:extLst>
          </p:cNvPr>
          <p:cNvSpPr txBox="1">
            <a:spLocks/>
          </p:cNvSpPr>
          <p:nvPr/>
        </p:nvSpPr>
        <p:spPr>
          <a:xfrm>
            <a:off x="457200" y="2331898"/>
            <a:ext cx="8229600" cy="452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1pPr marL="457200" marR="0" indent="-34290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963385" marR="0" indent="-391885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485900" marR="0" indent="-45720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2034539" marR="0" indent="-54863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91739" marR="0" indent="-54863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948939" marR="0" indent="-54863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406140" marR="0" indent="-54864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863340" marR="0" indent="-54864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320540" marR="0" indent="-54864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582385" lvl="1" indent="0" algn="ctr" hangingPunct="1">
              <a:spcBef>
                <a:spcPts val="0"/>
              </a:spcBef>
              <a:buSzPts val="2400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sz="52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19,299</a:t>
            </a:r>
            <a:r>
              <a:rPr lang="en-US" sz="5200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200" b="1" dirty="0">
                <a:latin typeface="Roboto Slab"/>
                <a:ea typeface="Roboto Slab"/>
                <a:cs typeface="Roboto Slab"/>
                <a:sym typeface="Roboto Slab"/>
              </a:rPr>
              <a:t>fewer young people impacted.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374</Words>
  <Application>Microsoft Macintosh PowerPoint</Application>
  <PresentationFormat>On-screen Show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Roboto Slab</vt:lpstr>
      <vt:lpstr>1_Office Theme</vt:lpstr>
      <vt:lpstr>Lodge and Section Key 3 Call</vt:lpstr>
      <vt:lpstr>Agenda</vt:lpstr>
      <vt:lpstr>PowerPoint Presentation</vt:lpstr>
      <vt:lpstr>Momentum: Spark</vt:lpstr>
      <vt:lpstr>Momentum: Spark</vt:lpstr>
      <vt:lpstr>Momentum: Spark</vt:lpstr>
      <vt:lpstr>Induction Support</vt:lpstr>
      <vt:lpstr>Membership Update</vt:lpstr>
      <vt:lpstr>What you can do</vt:lpstr>
      <vt:lpstr>Incentive Program</vt:lpstr>
      <vt:lpstr>PowerPoint Presentation</vt:lpstr>
      <vt:lpstr>Best Practice Sharing</vt:lpstr>
      <vt:lpstr>Best Practice Sharing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Lodge and Section Key 3 Call</dc:title>
  <dc:creator>Schonfeld, Zach</dc:creator>
  <cp:lastModifiedBy>Schonfeld, Zach</cp:lastModifiedBy>
  <cp:revision>9</cp:revision>
  <dcterms:created xsi:type="dcterms:W3CDTF">2020-10-01T19:48:52Z</dcterms:created>
  <dcterms:modified xsi:type="dcterms:W3CDTF">2020-10-01T23:38:28Z</dcterms:modified>
</cp:coreProperties>
</file>